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71" r:id="rId14"/>
    <p:sldId id="270" r:id="rId15"/>
    <p:sldId id="272" r:id="rId16"/>
    <p:sldId id="286"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7" r:id="rId31"/>
    <p:sldId id="288" r:id="rId32"/>
    <p:sldId id="289" r:id="rId33"/>
    <p:sldId id="290"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28" autoAdjust="0"/>
    <p:restoredTop sz="93979" autoAdjust="0"/>
  </p:normalViewPr>
  <p:slideViewPr>
    <p:cSldViewPr snapToGrid="0">
      <p:cViewPr varScale="1">
        <p:scale>
          <a:sx n="65" d="100"/>
          <a:sy n="65" d="100"/>
        </p:scale>
        <p:origin x="1004"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1/6/2024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1/6/2024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82902" y="1130710"/>
            <a:ext cx="8791575" cy="1622170"/>
          </a:xfrm>
        </p:spPr>
        <p:txBody>
          <a:bodyPr/>
          <a:lstStyle/>
          <a:p>
            <a:r>
              <a:rPr lang="en-US" b="1" dirty="0">
                <a:solidFill>
                  <a:schemeClr val="bg1">
                    <a:lumMod val="95000"/>
                    <a:lumOff val="5000"/>
                  </a:schemeClr>
                </a:solidFill>
                <a:latin typeface="Baskerville Old Face" panose="02020602080505020303" pitchFamily="18" charset="0"/>
              </a:rPr>
              <a:t>Predictive Analysis of </a:t>
            </a:r>
            <a:r>
              <a:rPr lang="en-US" b="1" dirty="0" err="1" smtClean="0">
                <a:solidFill>
                  <a:schemeClr val="bg1">
                    <a:lumMod val="95000"/>
                    <a:lumOff val="5000"/>
                  </a:schemeClr>
                </a:solidFill>
                <a:latin typeface="Baskerville Old Face" panose="02020602080505020303" pitchFamily="18" charset="0"/>
              </a:rPr>
              <a:t>ccpp</a:t>
            </a:r>
            <a:r>
              <a:rPr lang="en-US" b="1" dirty="0" smtClean="0">
                <a:solidFill>
                  <a:schemeClr val="bg1">
                    <a:lumMod val="95000"/>
                    <a:lumOff val="5000"/>
                  </a:schemeClr>
                </a:solidFill>
                <a:latin typeface="Baskerville Old Face" panose="02020602080505020303" pitchFamily="18" charset="0"/>
              </a:rPr>
              <a:t>-Energy Production</a:t>
            </a:r>
            <a:endParaRPr lang="en-IN" b="1" dirty="0">
              <a:solidFill>
                <a:schemeClr val="bg1">
                  <a:lumMod val="95000"/>
                  <a:lumOff val="5000"/>
                </a:schemeClr>
              </a:solidFill>
              <a:latin typeface="Baskerville Old Face" panose="02020602080505020303" pitchFamily="18" charset="0"/>
            </a:endParaRPr>
          </a:p>
        </p:txBody>
      </p:sp>
      <p:sp>
        <p:nvSpPr>
          <p:cNvPr id="3" name="Subtitle 2"/>
          <p:cNvSpPr>
            <a:spLocks noGrp="1"/>
          </p:cNvSpPr>
          <p:nvPr>
            <p:ph type="subTitle" idx="1"/>
          </p:nvPr>
        </p:nvSpPr>
        <p:spPr>
          <a:xfrm>
            <a:off x="9242323" y="3470634"/>
            <a:ext cx="2851355" cy="3211679"/>
          </a:xfrm>
        </p:spPr>
        <p:txBody>
          <a:bodyPr>
            <a:normAutofit fontScale="85000" lnSpcReduction="20000"/>
          </a:bodyPr>
          <a:lstStyle/>
          <a:p>
            <a:r>
              <a:rPr lang="en-US" sz="2400" b="1" dirty="0" smtClean="0">
                <a:solidFill>
                  <a:schemeClr val="tx1"/>
                </a:solidFill>
                <a:latin typeface="Baskerville Old Face" panose="02020602080505020303" pitchFamily="18" charset="0"/>
              </a:rPr>
              <a:t>TEAM MEMBERS </a:t>
            </a:r>
            <a:r>
              <a:rPr lang="en-US" b="1" dirty="0" smtClean="0">
                <a:solidFill>
                  <a:schemeClr val="tx1"/>
                </a:solidFill>
                <a:latin typeface="Baskerville Old Face" panose="02020602080505020303" pitchFamily="18" charset="0"/>
              </a:rPr>
              <a:t>:- </a:t>
            </a:r>
          </a:p>
          <a:p>
            <a:pPr marL="457200" indent="-457200">
              <a:buFont typeface="+mj-lt"/>
              <a:buAutoNum type="arabicPeriod"/>
            </a:pPr>
            <a:r>
              <a:rPr lang="en-US" b="1" dirty="0" smtClean="0">
                <a:solidFill>
                  <a:schemeClr val="tx1"/>
                </a:solidFill>
                <a:latin typeface="Baskerville Old Face" panose="02020602080505020303" pitchFamily="18" charset="0"/>
              </a:rPr>
              <a:t>PRAGATI  </a:t>
            </a:r>
          </a:p>
          <a:p>
            <a:pPr marL="457200" indent="-457200">
              <a:buFont typeface="+mj-lt"/>
              <a:buAutoNum type="arabicPeriod"/>
            </a:pPr>
            <a:r>
              <a:rPr lang="en-US" b="1" dirty="0" smtClean="0">
                <a:solidFill>
                  <a:schemeClr val="tx1"/>
                </a:solidFill>
                <a:latin typeface="Baskerville Old Face" panose="02020602080505020303" pitchFamily="18" charset="0"/>
              </a:rPr>
              <a:t>SHIVAKUMAR  </a:t>
            </a:r>
          </a:p>
          <a:p>
            <a:pPr marL="457200" indent="-457200">
              <a:buFont typeface="+mj-lt"/>
              <a:buAutoNum type="arabicPeriod"/>
            </a:pPr>
            <a:r>
              <a:rPr lang="en-US" b="1" dirty="0" smtClean="0">
                <a:solidFill>
                  <a:schemeClr val="tx1"/>
                </a:solidFill>
                <a:latin typeface="Baskerville Old Face" panose="02020602080505020303" pitchFamily="18" charset="0"/>
              </a:rPr>
              <a:t>SIMRAN </a:t>
            </a:r>
          </a:p>
          <a:p>
            <a:pPr marL="457200" indent="-457200">
              <a:buFont typeface="+mj-lt"/>
              <a:buAutoNum type="arabicPeriod"/>
            </a:pPr>
            <a:r>
              <a:rPr lang="en-US" b="1" dirty="0">
                <a:solidFill>
                  <a:schemeClr val="tx1"/>
                </a:solidFill>
                <a:latin typeface="Baskerville Old Face" panose="02020602080505020303" pitchFamily="18" charset="0"/>
              </a:rPr>
              <a:t> </a:t>
            </a:r>
            <a:r>
              <a:rPr lang="en-US" b="1" dirty="0" smtClean="0">
                <a:solidFill>
                  <a:schemeClr val="tx1"/>
                </a:solidFill>
                <a:latin typeface="Baskerville Old Face" panose="02020602080505020303" pitchFamily="18" charset="0"/>
              </a:rPr>
              <a:t>MANDEEP </a:t>
            </a:r>
          </a:p>
          <a:p>
            <a:pPr marL="457200" indent="-457200">
              <a:buFont typeface="+mj-lt"/>
              <a:buAutoNum type="arabicPeriod"/>
            </a:pPr>
            <a:r>
              <a:rPr lang="en-US" b="1" dirty="0">
                <a:solidFill>
                  <a:schemeClr val="tx1"/>
                </a:solidFill>
                <a:latin typeface="Baskerville Old Face" panose="02020602080505020303" pitchFamily="18" charset="0"/>
              </a:rPr>
              <a:t> </a:t>
            </a:r>
            <a:r>
              <a:rPr lang="en-US" b="1" dirty="0" smtClean="0">
                <a:solidFill>
                  <a:schemeClr val="tx1"/>
                </a:solidFill>
                <a:latin typeface="Baskerville Old Face" panose="02020602080505020303" pitchFamily="18" charset="0"/>
              </a:rPr>
              <a:t>KEERTHANA </a:t>
            </a:r>
          </a:p>
          <a:p>
            <a:pPr marL="457200" indent="-457200">
              <a:buFont typeface="+mj-lt"/>
              <a:buAutoNum type="arabicPeriod"/>
            </a:pPr>
            <a:r>
              <a:rPr lang="en-US" b="1" dirty="0">
                <a:solidFill>
                  <a:schemeClr val="tx1"/>
                </a:solidFill>
                <a:latin typeface="Baskerville Old Face" panose="02020602080505020303" pitchFamily="18" charset="0"/>
              </a:rPr>
              <a:t> </a:t>
            </a:r>
            <a:r>
              <a:rPr lang="en-US" b="1" dirty="0" smtClean="0">
                <a:solidFill>
                  <a:schemeClr val="tx1"/>
                </a:solidFill>
                <a:latin typeface="Baskerville Old Face" panose="02020602080505020303" pitchFamily="18" charset="0"/>
              </a:rPr>
              <a:t>RAKESH </a:t>
            </a:r>
          </a:p>
          <a:p>
            <a:pPr marL="457200" indent="-457200">
              <a:buFont typeface="+mj-lt"/>
              <a:buAutoNum type="arabicPeriod"/>
            </a:pPr>
            <a:r>
              <a:rPr lang="en-US" b="1" dirty="0">
                <a:solidFill>
                  <a:schemeClr val="tx1"/>
                </a:solidFill>
                <a:latin typeface="Baskerville Old Face" panose="02020602080505020303" pitchFamily="18" charset="0"/>
              </a:rPr>
              <a:t> </a:t>
            </a:r>
            <a:r>
              <a:rPr lang="en-US" b="1" dirty="0" smtClean="0">
                <a:solidFill>
                  <a:schemeClr val="tx1"/>
                </a:solidFill>
                <a:latin typeface="Baskerville Old Face" panose="02020602080505020303" pitchFamily="18" charset="0"/>
              </a:rPr>
              <a:t>PAVANI.</a:t>
            </a:r>
            <a:endParaRPr lang="en-IN" b="1" dirty="0">
              <a:solidFill>
                <a:schemeClr val="tx1"/>
              </a:solidFill>
              <a:latin typeface="Baskerville Old Face" panose="02020602080505020303" pitchFamily="18" charset="0"/>
            </a:endParaRPr>
          </a:p>
        </p:txBody>
      </p:sp>
    </p:spTree>
    <p:extLst>
      <p:ext uri="{BB962C8B-B14F-4D97-AF65-F5344CB8AC3E}">
        <p14:creationId xmlns:p14="http://schemas.microsoft.com/office/powerpoint/2010/main" val="1436461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7347" y="1142818"/>
            <a:ext cx="7021474" cy="523220"/>
          </a:xfrm>
          <a:prstGeom prst="rect">
            <a:avLst/>
          </a:prstGeom>
        </p:spPr>
        <p:txBody>
          <a:bodyPr wrap="none">
            <a:spAutoFit/>
          </a:bodyPr>
          <a:lstStyle/>
          <a:p>
            <a:pPr algn="ctr"/>
            <a:r>
              <a:rPr lang="en-IN" sz="2800" b="1" dirty="0">
                <a:solidFill>
                  <a:schemeClr val="bg1"/>
                </a:solidFill>
                <a:latin typeface="Baskerville Old Face" panose="02020602080505020303" pitchFamily="18" charset="0"/>
              </a:rPr>
              <a:t> BAR CHART OF ENERGY PRODUCTION</a:t>
            </a:r>
          </a:p>
        </p:txBody>
      </p:sp>
      <p:pic>
        <p:nvPicPr>
          <p:cNvPr id="3" name="Picture 2"/>
          <p:cNvPicPr>
            <a:picLocks noChangeAspect="1"/>
          </p:cNvPicPr>
          <p:nvPr/>
        </p:nvPicPr>
        <p:blipFill>
          <a:blip r:embed="rId2"/>
          <a:stretch>
            <a:fillRect/>
          </a:stretch>
        </p:blipFill>
        <p:spPr>
          <a:xfrm>
            <a:off x="1058119" y="702705"/>
            <a:ext cx="3199846" cy="2179040"/>
          </a:xfrm>
          <a:prstGeom prst="rect">
            <a:avLst/>
          </a:prstGeom>
        </p:spPr>
      </p:pic>
      <p:pic>
        <p:nvPicPr>
          <p:cNvPr id="4" name="Picture 3"/>
          <p:cNvPicPr>
            <a:picLocks noChangeAspect="1"/>
          </p:cNvPicPr>
          <p:nvPr/>
        </p:nvPicPr>
        <p:blipFill>
          <a:blip r:embed="rId3"/>
          <a:stretch>
            <a:fillRect/>
          </a:stretch>
        </p:blipFill>
        <p:spPr>
          <a:xfrm>
            <a:off x="4507347" y="2508414"/>
            <a:ext cx="3084946" cy="2179040"/>
          </a:xfrm>
          <a:prstGeom prst="rect">
            <a:avLst/>
          </a:prstGeom>
        </p:spPr>
      </p:pic>
      <p:pic>
        <p:nvPicPr>
          <p:cNvPr id="5" name="Picture 4"/>
          <p:cNvPicPr>
            <a:picLocks noChangeAspect="1"/>
          </p:cNvPicPr>
          <p:nvPr/>
        </p:nvPicPr>
        <p:blipFill>
          <a:blip r:embed="rId4"/>
          <a:stretch>
            <a:fillRect/>
          </a:stretch>
        </p:blipFill>
        <p:spPr>
          <a:xfrm>
            <a:off x="7841675" y="4475018"/>
            <a:ext cx="3435455" cy="2179782"/>
          </a:xfrm>
          <a:prstGeom prst="rect">
            <a:avLst/>
          </a:prstGeom>
        </p:spPr>
      </p:pic>
    </p:spTree>
    <p:extLst>
      <p:ext uri="{BB962C8B-B14F-4D97-AF65-F5344CB8AC3E}">
        <p14:creationId xmlns:p14="http://schemas.microsoft.com/office/powerpoint/2010/main" val="3027204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p:cNvPicPr>
            <a:picLocks noChangeAspect="1"/>
          </p:cNvPicPr>
          <p:nvPr/>
        </p:nvPicPr>
        <p:blipFill>
          <a:blip r:embed="rId2"/>
          <a:stretch>
            <a:fillRect/>
          </a:stretch>
        </p:blipFill>
        <p:spPr>
          <a:xfrm>
            <a:off x="1080654" y="1530782"/>
            <a:ext cx="4562764" cy="4565218"/>
          </a:xfrm>
          <a:prstGeom prst="rect">
            <a:avLst/>
          </a:prstGeom>
        </p:spPr>
      </p:pic>
      <p:pic>
        <p:nvPicPr>
          <p:cNvPr id="3" name="Content Placeholder 4"/>
          <p:cNvPicPr>
            <a:picLocks noChangeAspect="1"/>
          </p:cNvPicPr>
          <p:nvPr/>
        </p:nvPicPr>
        <p:blipFill>
          <a:blip r:embed="rId3"/>
          <a:stretch>
            <a:fillRect/>
          </a:stretch>
        </p:blipFill>
        <p:spPr>
          <a:xfrm>
            <a:off x="6280727" y="1530783"/>
            <a:ext cx="4802912" cy="4565218"/>
          </a:xfrm>
          <a:prstGeom prst="rect">
            <a:avLst/>
          </a:prstGeom>
        </p:spPr>
      </p:pic>
      <p:sp>
        <p:nvSpPr>
          <p:cNvPr id="4" name="Rectangle 3"/>
          <p:cNvSpPr/>
          <p:nvPr/>
        </p:nvSpPr>
        <p:spPr>
          <a:xfrm>
            <a:off x="2376830" y="399534"/>
            <a:ext cx="2060179" cy="523220"/>
          </a:xfrm>
          <a:prstGeom prst="rect">
            <a:avLst/>
          </a:prstGeom>
        </p:spPr>
        <p:txBody>
          <a:bodyPr wrap="none">
            <a:spAutoFit/>
          </a:bodyPr>
          <a:lstStyle/>
          <a:p>
            <a:r>
              <a:rPr lang="en-IN" sz="2800" b="1" dirty="0" smtClean="0">
                <a:solidFill>
                  <a:schemeClr val="bg1"/>
                </a:solidFill>
                <a:latin typeface="Baskerville Old Face" panose="02020602080505020303" pitchFamily="18" charset="0"/>
              </a:rPr>
              <a:t>PAIR PLOT</a:t>
            </a:r>
            <a:endParaRPr lang="en-IN" sz="2800" b="1" dirty="0">
              <a:solidFill>
                <a:schemeClr val="bg1"/>
              </a:solidFill>
              <a:latin typeface="Baskerville Old Face" panose="02020602080505020303" pitchFamily="18" charset="0"/>
            </a:endParaRPr>
          </a:p>
        </p:txBody>
      </p:sp>
      <p:sp>
        <p:nvSpPr>
          <p:cNvPr id="5" name="Rectangle 4"/>
          <p:cNvSpPr/>
          <p:nvPr/>
        </p:nvSpPr>
        <p:spPr>
          <a:xfrm>
            <a:off x="7544117" y="399534"/>
            <a:ext cx="1973617" cy="523220"/>
          </a:xfrm>
          <a:prstGeom prst="rect">
            <a:avLst/>
          </a:prstGeom>
        </p:spPr>
        <p:txBody>
          <a:bodyPr wrap="none">
            <a:spAutoFit/>
          </a:bodyPr>
          <a:lstStyle/>
          <a:p>
            <a:r>
              <a:rPr lang="en-IN" sz="2800" b="1" dirty="0">
                <a:solidFill>
                  <a:schemeClr val="bg1"/>
                </a:solidFill>
                <a:latin typeface="Baskerville Old Face" panose="02020602080505020303" pitchFamily="18" charset="0"/>
              </a:rPr>
              <a:t>HEATMAP</a:t>
            </a:r>
            <a:endParaRPr lang="en-IN" sz="2800" b="1" dirty="0">
              <a:latin typeface="Baskerville Old Face" panose="02020602080505020303" pitchFamily="18" charset="0"/>
            </a:endParaRPr>
          </a:p>
        </p:txBody>
      </p:sp>
    </p:spTree>
    <p:extLst>
      <p:ext uri="{BB962C8B-B14F-4D97-AF65-F5344CB8AC3E}">
        <p14:creationId xmlns:p14="http://schemas.microsoft.com/office/powerpoint/2010/main" val="1048200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70212" y="2994952"/>
            <a:ext cx="5907386" cy="646331"/>
          </a:xfrm>
          <a:prstGeom prst="rect">
            <a:avLst/>
          </a:prstGeom>
        </p:spPr>
        <p:txBody>
          <a:bodyPr wrap="none">
            <a:spAutoFit/>
          </a:bodyPr>
          <a:lstStyle/>
          <a:p>
            <a:r>
              <a:rPr lang="en-IN" sz="3600" b="1" dirty="0">
                <a:solidFill>
                  <a:schemeClr val="bg1"/>
                </a:solidFill>
                <a:latin typeface="Baskerville Old Face" panose="02020602080505020303" pitchFamily="18" charset="0"/>
              </a:rPr>
              <a:t>FEATURE - ENGINEARING</a:t>
            </a:r>
          </a:p>
        </p:txBody>
      </p:sp>
    </p:spTree>
    <p:extLst>
      <p:ext uri="{BB962C8B-B14F-4D97-AF65-F5344CB8AC3E}">
        <p14:creationId xmlns:p14="http://schemas.microsoft.com/office/powerpoint/2010/main" val="559439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141410" y="997527"/>
            <a:ext cx="4529717" cy="4793673"/>
          </a:xfrm>
        </p:spPr>
        <p:txBody>
          <a:bodyPr>
            <a:normAutofit fontScale="85000" lnSpcReduction="20000"/>
          </a:bodyPr>
          <a:lstStyle/>
          <a:p>
            <a:pPr marL="0" indent="0">
              <a:buNone/>
            </a:pPr>
            <a:r>
              <a:rPr lang="en-US" sz="2800" b="1" dirty="0" smtClean="0">
                <a:solidFill>
                  <a:srgbClr val="000000"/>
                </a:solidFill>
                <a:latin typeface="Baskerville Old Face" panose="02020602080505020303" pitchFamily="18" charset="0"/>
              </a:rPr>
              <a:t>Feature Engineering with Univariate Feature Selection</a:t>
            </a:r>
          </a:p>
          <a:p>
            <a:endParaRPr lang="en-US" b="1" dirty="0" smtClean="0">
              <a:solidFill>
                <a:srgbClr val="000000"/>
              </a:solidFill>
              <a:latin typeface="Baskerville Old Face" panose="02020602080505020303" pitchFamily="18" charset="0"/>
            </a:endParaRPr>
          </a:p>
          <a:p>
            <a:pPr lvl="0" eaLnBrk="0" fontAlgn="base" hangingPunct="0">
              <a:spcBef>
                <a:spcPct val="0"/>
              </a:spcBef>
              <a:spcAft>
                <a:spcPct val="0"/>
              </a:spcAft>
            </a:pPr>
            <a:r>
              <a:rPr lang="en-US" altLang="en-US" dirty="0" smtClean="0">
                <a:solidFill>
                  <a:srgbClr val="000000"/>
                </a:solidFill>
                <a:latin typeface="Baskerville Old Face" panose="02020602080505020303" pitchFamily="18" charset="0"/>
              </a:rPr>
              <a:t>Feature</a:t>
            </a:r>
            <a:r>
              <a:rPr lang="en-US" altLang="en-US" dirty="0">
                <a:solidFill>
                  <a:srgbClr val="000000"/>
                </a:solidFill>
                <a:latin typeface="Baskerville Old Face" panose="02020602080505020303" pitchFamily="18" charset="0"/>
              </a:rPr>
              <a:t>: temperature, </a:t>
            </a:r>
          </a:p>
          <a:p>
            <a:pPr lvl="0" eaLnBrk="0" fontAlgn="base" hangingPunct="0">
              <a:spcBef>
                <a:spcPct val="0"/>
              </a:spcBef>
              <a:spcAft>
                <a:spcPct val="0"/>
              </a:spcAft>
            </a:pPr>
            <a:r>
              <a:rPr lang="en-US" altLang="en-US" dirty="0">
                <a:solidFill>
                  <a:srgbClr val="000000"/>
                </a:solidFill>
                <a:latin typeface="Baskerville Old Face" panose="02020602080505020303" pitchFamily="18" charset="0"/>
              </a:rPr>
              <a:t>Score: 85097.75524592349</a:t>
            </a:r>
          </a:p>
          <a:p>
            <a:pPr marL="0" lvl="0" indent="0" eaLnBrk="0" fontAlgn="base" hangingPunct="0">
              <a:spcBef>
                <a:spcPct val="0"/>
              </a:spcBef>
              <a:spcAft>
                <a:spcPct val="0"/>
              </a:spcAft>
              <a:buNone/>
            </a:pPr>
            <a:r>
              <a:rPr lang="en-US" altLang="en-US" dirty="0">
                <a:solidFill>
                  <a:srgbClr val="000000"/>
                </a:solidFill>
                <a:latin typeface="Baskerville Old Face" panose="02020602080505020303" pitchFamily="18" charset="0"/>
              </a:rPr>
              <a:t> </a:t>
            </a:r>
          </a:p>
          <a:p>
            <a:pPr lvl="0" eaLnBrk="0" fontAlgn="base" hangingPunct="0">
              <a:spcBef>
                <a:spcPct val="0"/>
              </a:spcBef>
              <a:spcAft>
                <a:spcPct val="0"/>
              </a:spcAft>
            </a:pPr>
            <a:r>
              <a:rPr lang="en-US" altLang="en-US" dirty="0">
                <a:solidFill>
                  <a:srgbClr val="000000"/>
                </a:solidFill>
                <a:latin typeface="Baskerville Old Face" panose="02020602080505020303" pitchFamily="18" charset="0"/>
              </a:rPr>
              <a:t>Feature: </a:t>
            </a:r>
            <a:r>
              <a:rPr lang="en-US" altLang="en-US" dirty="0" err="1">
                <a:solidFill>
                  <a:srgbClr val="000000"/>
                </a:solidFill>
                <a:latin typeface="Baskerville Old Face" panose="02020602080505020303" pitchFamily="18" charset="0"/>
              </a:rPr>
              <a:t>exhaust_vacuum</a:t>
            </a:r>
            <a:r>
              <a:rPr lang="en-US" altLang="en-US" dirty="0">
                <a:solidFill>
                  <a:srgbClr val="000000"/>
                </a:solidFill>
                <a:latin typeface="Baskerville Old Face" panose="02020602080505020303" pitchFamily="18" charset="0"/>
              </a:rPr>
              <a:t>, </a:t>
            </a:r>
          </a:p>
          <a:p>
            <a:pPr lvl="0" eaLnBrk="0" fontAlgn="base" hangingPunct="0">
              <a:spcBef>
                <a:spcPct val="0"/>
              </a:spcBef>
              <a:spcAft>
                <a:spcPct val="0"/>
              </a:spcAft>
            </a:pPr>
            <a:r>
              <a:rPr lang="en-US" altLang="en-US" dirty="0">
                <a:solidFill>
                  <a:srgbClr val="000000"/>
                </a:solidFill>
                <a:latin typeface="Baskerville Old Face" panose="02020602080505020303" pitchFamily="18" charset="0"/>
              </a:rPr>
              <a:t>Score: 29722.290856321124 </a:t>
            </a:r>
          </a:p>
          <a:p>
            <a:pPr lvl="0" eaLnBrk="0" fontAlgn="base" hangingPunct="0">
              <a:spcBef>
                <a:spcPct val="0"/>
              </a:spcBef>
              <a:spcAft>
                <a:spcPct val="0"/>
              </a:spcAft>
            </a:pPr>
            <a:endParaRPr lang="en-US" altLang="en-US" dirty="0">
              <a:solidFill>
                <a:srgbClr val="000000"/>
              </a:solidFill>
              <a:latin typeface="Baskerville Old Face" panose="02020602080505020303" pitchFamily="18" charset="0"/>
            </a:endParaRPr>
          </a:p>
          <a:p>
            <a:pPr lvl="0" eaLnBrk="0" fontAlgn="base" hangingPunct="0">
              <a:spcBef>
                <a:spcPct val="0"/>
              </a:spcBef>
              <a:spcAft>
                <a:spcPct val="0"/>
              </a:spcAft>
            </a:pPr>
            <a:r>
              <a:rPr lang="en-US" altLang="en-US" dirty="0">
                <a:solidFill>
                  <a:srgbClr val="000000"/>
                </a:solidFill>
                <a:latin typeface="Baskerville Old Face" panose="02020602080505020303" pitchFamily="18" charset="0"/>
              </a:rPr>
              <a:t>Feature: </a:t>
            </a:r>
            <a:r>
              <a:rPr lang="en-US" altLang="en-US" dirty="0" err="1">
                <a:solidFill>
                  <a:srgbClr val="000000"/>
                </a:solidFill>
                <a:latin typeface="Baskerville Old Face" panose="02020602080505020303" pitchFamily="18" charset="0"/>
              </a:rPr>
              <a:t>amb_pressure</a:t>
            </a:r>
            <a:r>
              <a:rPr lang="en-US" altLang="en-US" dirty="0">
                <a:solidFill>
                  <a:srgbClr val="000000"/>
                </a:solidFill>
                <a:latin typeface="Baskerville Old Face" panose="02020602080505020303" pitchFamily="18" charset="0"/>
              </a:rPr>
              <a:t>, </a:t>
            </a:r>
          </a:p>
          <a:p>
            <a:pPr lvl="0" eaLnBrk="0" fontAlgn="base" hangingPunct="0">
              <a:spcBef>
                <a:spcPct val="0"/>
              </a:spcBef>
              <a:spcAft>
                <a:spcPct val="0"/>
              </a:spcAft>
            </a:pPr>
            <a:r>
              <a:rPr lang="en-US" altLang="en-US" dirty="0">
                <a:solidFill>
                  <a:srgbClr val="000000"/>
                </a:solidFill>
                <a:latin typeface="Baskerville Old Face" panose="02020602080505020303" pitchFamily="18" charset="0"/>
              </a:rPr>
              <a:t>Score: 3516.043164197852 </a:t>
            </a:r>
          </a:p>
          <a:p>
            <a:pPr lvl="0" eaLnBrk="0" fontAlgn="base" hangingPunct="0">
              <a:spcBef>
                <a:spcPct val="0"/>
              </a:spcBef>
              <a:spcAft>
                <a:spcPct val="0"/>
              </a:spcAft>
            </a:pPr>
            <a:endParaRPr lang="en-US" altLang="en-US" dirty="0">
              <a:solidFill>
                <a:srgbClr val="000000"/>
              </a:solidFill>
              <a:latin typeface="Baskerville Old Face" panose="02020602080505020303" pitchFamily="18" charset="0"/>
            </a:endParaRPr>
          </a:p>
          <a:p>
            <a:pPr lvl="0" eaLnBrk="0" fontAlgn="base" hangingPunct="0">
              <a:spcBef>
                <a:spcPct val="0"/>
              </a:spcBef>
              <a:spcAft>
                <a:spcPct val="0"/>
              </a:spcAft>
            </a:pPr>
            <a:r>
              <a:rPr lang="en-US" altLang="en-US" dirty="0">
                <a:solidFill>
                  <a:srgbClr val="000000"/>
                </a:solidFill>
                <a:latin typeface="Baskerville Old Face" panose="02020602080505020303" pitchFamily="18" charset="0"/>
              </a:rPr>
              <a:t>Feature: </a:t>
            </a:r>
            <a:r>
              <a:rPr lang="en-US" altLang="en-US" dirty="0" err="1">
                <a:solidFill>
                  <a:srgbClr val="000000"/>
                </a:solidFill>
                <a:latin typeface="Baskerville Old Face" panose="02020602080505020303" pitchFamily="18" charset="0"/>
              </a:rPr>
              <a:t>r_humidity</a:t>
            </a:r>
            <a:r>
              <a:rPr lang="en-US" altLang="en-US" dirty="0">
                <a:solidFill>
                  <a:srgbClr val="000000"/>
                </a:solidFill>
                <a:latin typeface="Baskerville Old Face" panose="02020602080505020303" pitchFamily="18" charset="0"/>
              </a:rPr>
              <a:t>, </a:t>
            </a:r>
          </a:p>
          <a:p>
            <a:pPr lvl="0" eaLnBrk="0" fontAlgn="base" hangingPunct="0">
              <a:spcBef>
                <a:spcPct val="0"/>
              </a:spcBef>
              <a:spcAft>
                <a:spcPct val="0"/>
              </a:spcAft>
            </a:pPr>
            <a:r>
              <a:rPr lang="en-US" altLang="en-US" dirty="0">
                <a:solidFill>
                  <a:srgbClr val="000000"/>
                </a:solidFill>
                <a:latin typeface="Baskerville Old Face" panose="02020602080505020303" pitchFamily="18" charset="0"/>
              </a:rPr>
              <a:t>Score: 1713.8548285367515</a:t>
            </a:r>
            <a:r>
              <a:rPr lang="en-US" altLang="en-US" dirty="0">
                <a:latin typeface="Baskerville Old Face" panose="02020602080505020303" pitchFamily="18" charset="0"/>
              </a:rPr>
              <a:t> </a:t>
            </a:r>
          </a:p>
          <a:p>
            <a:endParaRPr lang="en-IN" dirty="0"/>
          </a:p>
        </p:txBody>
      </p:sp>
      <p:sp>
        <p:nvSpPr>
          <p:cNvPr id="4" name="Content Placeholder 3"/>
          <p:cNvSpPr>
            <a:spLocks noGrp="1"/>
          </p:cNvSpPr>
          <p:nvPr>
            <p:ph sz="half" idx="2"/>
          </p:nvPr>
        </p:nvSpPr>
        <p:spPr>
          <a:xfrm>
            <a:off x="6172200" y="1080655"/>
            <a:ext cx="4875211" cy="4710545"/>
          </a:xfrm>
        </p:spPr>
        <p:txBody>
          <a:bodyPr>
            <a:normAutofit fontScale="85000" lnSpcReduction="20000"/>
          </a:bodyPr>
          <a:lstStyle/>
          <a:p>
            <a:pPr marL="0" indent="0">
              <a:buNone/>
            </a:pPr>
            <a:r>
              <a:rPr lang="en-US" sz="2800" b="1" dirty="0">
                <a:solidFill>
                  <a:srgbClr val="000000"/>
                </a:solidFill>
                <a:latin typeface="Baskerville Old Face" panose="02020602080505020303" pitchFamily="18" charset="0"/>
              </a:rPr>
              <a:t>Feature selection with Support Vector </a:t>
            </a:r>
            <a:r>
              <a:rPr lang="en-US" sz="2800" b="1" dirty="0" err="1" smtClean="0">
                <a:solidFill>
                  <a:srgbClr val="000000"/>
                </a:solidFill>
                <a:latin typeface="Baskerville Old Face" panose="02020602080505020303" pitchFamily="18" charset="0"/>
              </a:rPr>
              <a:t>Regressor</a:t>
            </a:r>
            <a:endParaRPr lang="en-US" sz="2800" b="1" dirty="0" smtClean="0">
              <a:solidFill>
                <a:srgbClr val="000000"/>
              </a:solidFill>
              <a:latin typeface="Baskerville Old Face" panose="02020602080505020303" pitchFamily="18" charset="0"/>
            </a:endParaRPr>
          </a:p>
          <a:p>
            <a:endParaRPr lang="en-US" b="1" dirty="0">
              <a:solidFill>
                <a:srgbClr val="000000"/>
              </a:solidFill>
              <a:latin typeface="Baskerville Old Face" panose="02020602080505020303" pitchFamily="18" charset="0"/>
            </a:endParaRPr>
          </a:p>
          <a:p>
            <a:pPr lvl="0" eaLnBrk="0" fontAlgn="base" hangingPunct="0">
              <a:spcBef>
                <a:spcPct val="0"/>
              </a:spcBef>
              <a:spcAft>
                <a:spcPct val="0"/>
              </a:spcAft>
            </a:pPr>
            <a:r>
              <a:rPr lang="en-US" altLang="en-US" dirty="0">
                <a:solidFill>
                  <a:srgbClr val="000000"/>
                </a:solidFill>
                <a:latin typeface="Baskerville Old Face" panose="02020602080505020303" pitchFamily="18" charset="0"/>
              </a:rPr>
              <a:t> Selected Features: Index ['temperature', '</a:t>
            </a:r>
            <a:r>
              <a:rPr lang="en-US" altLang="en-US" dirty="0" err="1">
                <a:solidFill>
                  <a:srgbClr val="000000"/>
                </a:solidFill>
                <a:latin typeface="Baskerville Old Face" panose="02020602080505020303" pitchFamily="18" charset="0"/>
              </a:rPr>
              <a:t>exhaust_vacuum</a:t>
            </a:r>
            <a:r>
              <a:rPr lang="en-US" altLang="en-US" dirty="0">
                <a:solidFill>
                  <a:srgbClr val="000000"/>
                </a:solidFill>
                <a:latin typeface="Baskerville Old Face" panose="02020602080505020303" pitchFamily="18" charset="0"/>
              </a:rPr>
              <a:t>’]</a:t>
            </a:r>
          </a:p>
          <a:p>
            <a:pPr marL="0" lvl="0" indent="0" eaLnBrk="0" fontAlgn="base" hangingPunct="0">
              <a:spcBef>
                <a:spcPct val="0"/>
              </a:spcBef>
              <a:spcAft>
                <a:spcPct val="0"/>
              </a:spcAft>
              <a:buNone/>
            </a:pPr>
            <a:r>
              <a:rPr lang="en-US" altLang="en-US" dirty="0">
                <a:solidFill>
                  <a:srgbClr val="000000"/>
                </a:solidFill>
                <a:latin typeface="Baskerville Old Face" panose="02020602080505020303" pitchFamily="18" charset="0"/>
              </a:rPr>
              <a:t> </a:t>
            </a:r>
          </a:p>
          <a:p>
            <a:pPr lvl="0" eaLnBrk="0" fontAlgn="base" hangingPunct="0">
              <a:spcBef>
                <a:spcPct val="0"/>
              </a:spcBef>
              <a:spcAft>
                <a:spcPct val="0"/>
              </a:spcAft>
            </a:pPr>
            <a:r>
              <a:rPr lang="en-US" altLang="en-US" dirty="0">
                <a:solidFill>
                  <a:srgbClr val="000000"/>
                </a:solidFill>
                <a:latin typeface="Baskerville Old Face" panose="02020602080505020303" pitchFamily="18" charset="0"/>
              </a:rPr>
              <a:t> Feature Ranking:</a:t>
            </a:r>
          </a:p>
          <a:p>
            <a:pPr lvl="0" eaLnBrk="0" fontAlgn="base" hangingPunct="0">
              <a:spcBef>
                <a:spcPct val="0"/>
              </a:spcBef>
              <a:spcAft>
                <a:spcPct val="0"/>
              </a:spcAft>
            </a:pPr>
            <a:endParaRPr lang="en-US" altLang="en-US" dirty="0">
              <a:solidFill>
                <a:srgbClr val="000000"/>
              </a:solidFill>
              <a:latin typeface="Baskerville Old Face" panose="02020602080505020303" pitchFamily="18" charset="0"/>
            </a:endParaRPr>
          </a:p>
          <a:p>
            <a:pPr lvl="0" eaLnBrk="0" fontAlgn="base" hangingPunct="0">
              <a:spcBef>
                <a:spcPct val="0"/>
              </a:spcBef>
              <a:spcAft>
                <a:spcPct val="0"/>
              </a:spcAft>
            </a:pPr>
            <a:r>
              <a:rPr lang="en-US" altLang="en-US" dirty="0">
                <a:solidFill>
                  <a:srgbClr val="000000"/>
                </a:solidFill>
                <a:latin typeface="Baskerville Old Face" panose="02020602080505020303" pitchFamily="18" charset="0"/>
              </a:rPr>
              <a:t> Feature: temperature, Rank: 1</a:t>
            </a:r>
          </a:p>
          <a:p>
            <a:pPr lvl="0" eaLnBrk="0" fontAlgn="base" hangingPunct="0">
              <a:spcBef>
                <a:spcPct val="0"/>
              </a:spcBef>
              <a:spcAft>
                <a:spcPct val="0"/>
              </a:spcAft>
            </a:pPr>
            <a:r>
              <a:rPr lang="en-US" altLang="en-US" dirty="0">
                <a:solidFill>
                  <a:srgbClr val="000000"/>
                </a:solidFill>
                <a:latin typeface="Baskerville Old Face" panose="02020602080505020303" pitchFamily="18" charset="0"/>
              </a:rPr>
              <a:t> Feature: </a:t>
            </a:r>
            <a:r>
              <a:rPr lang="en-US" altLang="en-US" dirty="0" err="1">
                <a:solidFill>
                  <a:srgbClr val="000000"/>
                </a:solidFill>
                <a:latin typeface="Baskerville Old Face" panose="02020602080505020303" pitchFamily="18" charset="0"/>
              </a:rPr>
              <a:t>exhaust_vacuum</a:t>
            </a:r>
            <a:r>
              <a:rPr lang="en-US" altLang="en-US" dirty="0">
                <a:solidFill>
                  <a:srgbClr val="000000"/>
                </a:solidFill>
                <a:latin typeface="Baskerville Old Face" panose="02020602080505020303" pitchFamily="18" charset="0"/>
              </a:rPr>
              <a:t>, Rank: 1 </a:t>
            </a:r>
          </a:p>
          <a:p>
            <a:pPr lvl="0" eaLnBrk="0" fontAlgn="base" hangingPunct="0">
              <a:spcBef>
                <a:spcPct val="0"/>
              </a:spcBef>
              <a:spcAft>
                <a:spcPct val="0"/>
              </a:spcAft>
            </a:pPr>
            <a:r>
              <a:rPr lang="en-US" altLang="en-US" dirty="0">
                <a:solidFill>
                  <a:srgbClr val="000000"/>
                </a:solidFill>
                <a:latin typeface="Baskerville Old Face" panose="02020602080505020303" pitchFamily="18" charset="0"/>
              </a:rPr>
              <a:t> Feature: </a:t>
            </a:r>
            <a:r>
              <a:rPr lang="en-US" altLang="en-US" dirty="0" err="1">
                <a:solidFill>
                  <a:srgbClr val="000000"/>
                </a:solidFill>
                <a:latin typeface="Baskerville Old Face" panose="02020602080505020303" pitchFamily="18" charset="0"/>
              </a:rPr>
              <a:t>amb_pressure</a:t>
            </a:r>
            <a:r>
              <a:rPr lang="en-US" altLang="en-US" dirty="0">
                <a:solidFill>
                  <a:srgbClr val="000000"/>
                </a:solidFill>
                <a:latin typeface="Baskerville Old Face" panose="02020602080505020303" pitchFamily="18" charset="0"/>
              </a:rPr>
              <a:t>, Rank: 3 </a:t>
            </a:r>
          </a:p>
          <a:p>
            <a:pPr lvl="0" eaLnBrk="0" fontAlgn="base" hangingPunct="0">
              <a:spcBef>
                <a:spcPct val="0"/>
              </a:spcBef>
              <a:spcAft>
                <a:spcPct val="0"/>
              </a:spcAft>
            </a:pPr>
            <a:r>
              <a:rPr lang="en-US" altLang="en-US" dirty="0">
                <a:solidFill>
                  <a:srgbClr val="000000"/>
                </a:solidFill>
                <a:latin typeface="Baskerville Old Face" panose="02020602080505020303" pitchFamily="18" charset="0"/>
              </a:rPr>
              <a:t> Feature: </a:t>
            </a:r>
            <a:r>
              <a:rPr lang="en-US" altLang="en-US" dirty="0" err="1">
                <a:solidFill>
                  <a:srgbClr val="000000"/>
                </a:solidFill>
                <a:latin typeface="Baskerville Old Face" panose="02020602080505020303" pitchFamily="18" charset="0"/>
              </a:rPr>
              <a:t>r_humidity</a:t>
            </a:r>
            <a:r>
              <a:rPr lang="en-US" altLang="en-US" dirty="0">
                <a:solidFill>
                  <a:srgbClr val="000000"/>
                </a:solidFill>
                <a:latin typeface="Baskerville Old Face" panose="02020602080505020303" pitchFamily="18" charset="0"/>
              </a:rPr>
              <a:t>, Rank: 2</a:t>
            </a:r>
            <a:r>
              <a:rPr lang="en-US" altLang="en-US" dirty="0">
                <a:latin typeface="Baskerville Old Face" panose="02020602080505020303" pitchFamily="18" charset="0"/>
              </a:rPr>
              <a:t> </a:t>
            </a:r>
          </a:p>
          <a:p>
            <a:endParaRPr lang="en-US" b="1" dirty="0">
              <a:solidFill>
                <a:srgbClr val="000000"/>
              </a:solidFill>
              <a:latin typeface="Baskerville Old Face" panose="02020602080505020303" pitchFamily="18" charset="0"/>
            </a:endParaRPr>
          </a:p>
        </p:txBody>
      </p:sp>
    </p:spTree>
    <p:extLst>
      <p:ext uri="{BB962C8B-B14F-4D97-AF65-F5344CB8AC3E}">
        <p14:creationId xmlns:p14="http://schemas.microsoft.com/office/powerpoint/2010/main" val="254931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40863" y="926007"/>
            <a:ext cx="8052204" cy="584775"/>
          </a:xfrm>
          <a:prstGeom prst="rect">
            <a:avLst/>
          </a:prstGeom>
        </p:spPr>
        <p:txBody>
          <a:bodyPr wrap="none">
            <a:spAutoFit/>
          </a:bodyPr>
          <a:lstStyle/>
          <a:p>
            <a:r>
              <a:rPr lang="en-IN" sz="3200" b="1" dirty="0">
                <a:solidFill>
                  <a:schemeClr val="bg1"/>
                </a:solidFill>
                <a:latin typeface="Baskerville Old Face" panose="02020602080505020303" pitchFamily="18" charset="0"/>
              </a:rPr>
              <a:t>Feature selection with Random Forest </a:t>
            </a:r>
            <a:r>
              <a:rPr lang="en-IN" sz="3200" b="1" dirty="0" err="1">
                <a:solidFill>
                  <a:schemeClr val="bg1"/>
                </a:solidFill>
                <a:latin typeface="Baskerville Old Face" panose="02020602080505020303" pitchFamily="18" charset="0"/>
              </a:rPr>
              <a:t>Regressor</a:t>
            </a:r>
            <a:endParaRPr lang="en-IN" sz="3200" b="1" dirty="0">
              <a:solidFill>
                <a:schemeClr val="bg1"/>
              </a:solidFill>
              <a:latin typeface="Baskerville Old Face" panose="02020602080505020303" pitchFamily="18" charset="0"/>
            </a:endParaRPr>
          </a:p>
        </p:txBody>
      </p:sp>
      <p:sp>
        <p:nvSpPr>
          <p:cNvPr id="3" name="Rectangle 2"/>
          <p:cNvSpPr/>
          <p:nvPr/>
        </p:nvSpPr>
        <p:spPr>
          <a:xfrm>
            <a:off x="1640863" y="1803922"/>
            <a:ext cx="6096000" cy="4154984"/>
          </a:xfrm>
          <a:prstGeom prst="rect">
            <a:avLst/>
          </a:prstGeom>
        </p:spPr>
        <p:txBody>
          <a:bodyPr>
            <a:spAutoFit/>
          </a:bodyPr>
          <a:lstStyle/>
          <a:p>
            <a:pPr lvl="0" defTabSz="914400" eaLnBrk="0" fontAlgn="base" hangingPunct="0">
              <a:spcBef>
                <a:spcPct val="0"/>
              </a:spcBef>
              <a:spcAft>
                <a:spcPct val="0"/>
              </a:spcAft>
            </a:pPr>
            <a:r>
              <a:rPr lang="en-US" altLang="en-US" sz="2400" dirty="0">
                <a:solidFill>
                  <a:srgbClr val="000000"/>
                </a:solidFill>
                <a:latin typeface="Baskerville Old Face" panose="02020602080505020303" pitchFamily="18" charset="0"/>
              </a:rPr>
              <a:t>Selected Features: Index(['temperature', '</a:t>
            </a:r>
            <a:r>
              <a:rPr lang="en-US" altLang="en-US" sz="2400" dirty="0" err="1">
                <a:solidFill>
                  <a:srgbClr val="000000"/>
                </a:solidFill>
                <a:latin typeface="Baskerville Old Face" panose="02020602080505020303" pitchFamily="18" charset="0"/>
              </a:rPr>
              <a:t>exhaust_vacuum</a:t>
            </a:r>
            <a:r>
              <a:rPr lang="en-US" altLang="en-US" sz="2400" dirty="0">
                <a:solidFill>
                  <a:srgbClr val="000000"/>
                </a:solidFill>
                <a:latin typeface="Baskerville Old Face" panose="02020602080505020303" pitchFamily="18" charset="0"/>
              </a:rPr>
              <a:t>]</a:t>
            </a:r>
          </a:p>
          <a:p>
            <a:pPr lvl="0" defTabSz="914400" eaLnBrk="0" fontAlgn="base" hangingPunct="0">
              <a:spcBef>
                <a:spcPct val="0"/>
              </a:spcBef>
              <a:spcAft>
                <a:spcPct val="0"/>
              </a:spcAft>
            </a:pPr>
            <a:r>
              <a:rPr lang="en-US" altLang="en-US" sz="2400" dirty="0">
                <a:solidFill>
                  <a:srgbClr val="000000"/>
                </a:solidFill>
                <a:latin typeface="Baskerville Old Face" panose="02020602080505020303" pitchFamily="18" charset="0"/>
              </a:rPr>
              <a:t> Feature Ranking: </a:t>
            </a:r>
          </a:p>
          <a:p>
            <a:pPr lvl="0" defTabSz="914400" eaLnBrk="0" fontAlgn="base" hangingPunct="0">
              <a:spcBef>
                <a:spcPct val="0"/>
              </a:spcBef>
              <a:spcAft>
                <a:spcPct val="0"/>
              </a:spcAft>
            </a:pPr>
            <a:r>
              <a:rPr lang="en-US" altLang="en-US" sz="2400" dirty="0">
                <a:solidFill>
                  <a:srgbClr val="000000"/>
                </a:solidFill>
                <a:latin typeface="Baskerville Old Face" panose="02020602080505020303" pitchFamily="18" charset="0"/>
              </a:rPr>
              <a:t> Feature: temperature,</a:t>
            </a:r>
          </a:p>
          <a:p>
            <a:pPr lvl="0" defTabSz="914400" eaLnBrk="0" fontAlgn="base" hangingPunct="0">
              <a:spcBef>
                <a:spcPct val="0"/>
              </a:spcBef>
              <a:spcAft>
                <a:spcPct val="0"/>
              </a:spcAft>
            </a:pPr>
            <a:r>
              <a:rPr lang="en-US" altLang="en-US" sz="2400" dirty="0">
                <a:solidFill>
                  <a:srgbClr val="000000"/>
                </a:solidFill>
                <a:latin typeface="Baskerville Old Face" panose="02020602080505020303" pitchFamily="18" charset="0"/>
              </a:rPr>
              <a:t> Rank: 1</a:t>
            </a:r>
          </a:p>
          <a:p>
            <a:pPr lvl="0" defTabSz="914400" eaLnBrk="0" fontAlgn="base" hangingPunct="0">
              <a:spcBef>
                <a:spcPct val="0"/>
              </a:spcBef>
              <a:spcAft>
                <a:spcPct val="0"/>
              </a:spcAft>
            </a:pPr>
            <a:r>
              <a:rPr lang="en-US" altLang="en-US" sz="2400" dirty="0">
                <a:solidFill>
                  <a:srgbClr val="000000"/>
                </a:solidFill>
                <a:latin typeface="Baskerville Old Face" panose="02020602080505020303" pitchFamily="18" charset="0"/>
              </a:rPr>
              <a:t> Feature: </a:t>
            </a:r>
            <a:r>
              <a:rPr lang="en-US" altLang="en-US" sz="2400" dirty="0" err="1">
                <a:solidFill>
                  <a:srgbClr val="000000"/>
                </a:solidFill>
                <a:latin typeface="Baskerville Old Face" panose="02020602080505020303" pitchFamily="18" charset="0"/>
              </a:rPr>
              <a:t>exhaust_vacuum</a:t>
            </a:r>
            <a:r>
              <a:rPr lang="en-US" altLang="en-US" sz="2400" dirty="0">
                <a:solidFill>
                  <a:srgbClr val="000000"/>
                </a:solidFill>
                <a:latin typeface="Baskerville Old Face" panose="02020602080505020303" pitchFamily="18" charset="0"/>
              </a:rPr>
              <a:t>, </a:t>
            </a:r>
          </a:p>
          <a:p>
            <a:pPr lvl="0" defTabSz="914400" eaLnBrk="0" fontAlgn="base" hangingPunct="0">
              <a:spcBef>
                <a:spcPct val="0"/>
              </a:spcBef>
              <a:spcAft>
                <a:spcPct val="0"/>
              </a:spcAft>
            </a:pPr>
            <a:r>
              <a:rPr lang="en-US" altLang="en-US" sz="2400" dirty="0">
                <a:solidFill>
                  <a:srgbClr val="000000"/>
                </a:solidFill>
                <a:latin typeface="Baskerville Old Face" panose="02020602080505020303" pitchFamily="18" charset="0"/>
              </a:rPr>
              <a:t> Rank: 1</a:t>
            </a:r>
          </a:p>
          <a:p>
            <a:pPr lvl="0" defTabSz="914400" eaLnBrk="0" fontAlgn="base" hangingPunct="0">
              <a:spcBef>
                <a:spcPct val="0"/>
              </a:spcBef>
              <a:spcAft>
                <a:spcPct val="0"/>
              </a:spcAft>
            </a:pPr>
            <a:r>
              <a:rPr lang="en-US" altLang="en-US" sz="2400" dirty="0">
                <a:solidFill>
                  <a:srgbClr val="000000"/>
                </a:solidFill>
                <a:latin typeface="Baskerville Old Face" panose="02020602080505020303" pitchFamily="18" charset="0"/>
              </a:rPr>
              <a:t> Feature: </a:t>
            </a:r>
            <a:r>
              <a:rPr lang="en-US" altLang="en-US" sz="2400" dirty="0" err="1">
                <a:solidFill>
                  <a:srgbClr val="000000"/>
                </a:solidFill>
                <a:latin typeface="Baskerville Old Face" panose="02020602080505020303" pitchFamily="18" charset="0"/>
              </a:rPr>
              <a:t>amb_pressure</a:t>
            </a:r>
            <a:r>
              <a:rPr lang="en-US" altLang="en-US" sz="2400" dirty="0">
                <a:solidFill>
                  <a:srgbClr val="000000"/>
                </a:solidFill>
                <a:latin typeface="Baskerville Old Face" panose="02020602080505020303" pitchFamily="18" charset="0"/>
              </a:rPr>
              <a:t>, </a:t>
            </a:r>
          </a:p>
          <a:p>
            <a:pPr lvl="0" defTabSz="914400" eaLnBrk="0" fontAlgn="base" hangingPunct="0">
              <a:spcBef>
                <a:spcPct val="0"/>
              </a:spcBef>
              <a:spcAft>
                <a:spcPct val="0"/>
              </a:spcAft>
            </a:pPr>
            <a:r>
              <a:rPr lang="en-US" altLang="en-US" sz="2400" dirty="0">
                <a:solidFill>
                  <a:srgbClr val="000000"/>
                </a:solidFill>
                <a:latin typeface="Baskerville Old Face" panose="02020602080505020303" pitchFamily="18" charset="0"/>
              </a:rPr>
              <a:t> Rank: 2 </a:t>
            </a:r>
          </a:p>
          <a:p>
            <a:pPr lvl="0" defTabSz="914400" eaLnBrk="0" fontAlgn="base" hangingPunct="0">
              <a:spcBef>
                <a:spcPct val="0"/>
              </a:spcBef>
              <a:spcAft>
                <a:spcPct val="0"/>
              </a:spcAft>
            </a:pPr>
            <a:r>
              <a:rPr lang="en-US" altLang="en-US" sz="2400" dirty="0">
                <a:solidFill>
                  <a:srgbClr val="000000"/>
                </a:solidFill>
                <a:latin typeface="Baskerville Old Face" panose="02020602080505020303" pitchFamily="18" charset="0"/>
              </a:rPr>
              <a:t> Feature: </a:t>
            </a:r>
            <a:r>
              <a:rPr lang="en-US" altLang="en-US" sz="2400" dirty="0" err="1">
                <a:solidFill>
                  <a:srgbClr val="000000"/>
                </a:solidFill>
                <a:latin typeface="Baskerville Old Face" panose="02020602080505020303" pitchFamily="18" charset="0"/>
              </a:rPr>
              <a:t>r_humidity</a:t>
            </a:r>
            <a:r>
              <a:rPr lang="en-US" altLang="en-US" sz="2400" dirty="0">
                <a:solidFill>
                  <a:srgbClr val="000000"/>
                </a:solidFill>
                <a:latin typeface="Baskerville Old Face" panose="02020602080505020303" pitchFamily="18" charset="0"/>
              </a:rPr>
              <a:t>, </a:t>
            </a:r>
          </a:p>
          <a:p>
            <a:pPr lvl="0" defTabSz="914400" eaLnBrk="0" fontAlgn="base" hangingPunct="0">
              <a:spcBef>
                <a:spcPct val="0"/>
              </a:spcBef>
              <a:spcAft>
                <a:spcPct val="0"/>
              </a:spcAft>
            </a:pPr>
            <a:r>
              <a:rPr lang="en-US" altLang="en-US" sz="2400" dirty="0">
                <a:solidFill>
                  <a:srgbClr val="000000"/>
                </a:solidFill>
                <a:latin typeface="Baskerville Old Face" panose="02020602080505020303" pitchFamily="18" charset="0"/>
              </a:rPr>
              <a:t> Rank: 3</a:t>
            </a:r>
            <a:r>
              <a:rPr lang="en-US" altLang="en-US" sz="2400" dirty="0">
                <a:latin typeface="Baskerville Old Face" panose="02020602080505020303" pitchFamily="18" charset="0"/>
              </a:rPr>
              <a:t> </a:t>
            </a:r>
          </a:p>
        </p:txBody>
      </p:sp>
    </p:spTree>
    <p:extLst>
      <p:ext uri="{BB962C8B-B14F-4D97-AF65-F5344CB8AC3E}">
        <p14:creationId xmlns:p14="http://schemas.microsoft.com/office/powerpoint/2010/main" val="493688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63673" y="177861"/>
            <a:ext cx="7864653" cy="584775"/>
          </a:xfrm>
          <a:prstGeom prst="rect">
            <a:avLst/>
          </a:prstGeom>
        </p:spPr>
        <p:txBody>
          <a:bodyPr wrap="none">
            <a:spAutoFit/>
          </a:bodyPr>
          <a:lstStyle/>
          <a:p>
            <a:r>
              <a:rPr lang="en-US" sz="3200" b="1" dirty="0" smtClean="0">
                <a:solidFill>
                  <a:srgbClr val="000000"/>
                </a:solidFill>
                <a:latin typeface="Baskerville Old Face" panose="02020602080505020303" pitchFamily="18" charset="0"/>
              </a:rPr>
              <a:t>Feature </a:t>
            </a:r>
            <a:r>
              <a:rPr lang="en-US" sz="3200" b="1" dirty="0">
                <a:solidFill>
                  <a:srgbClr val="000000"/>
                </a:solidFill>
                <a:latin typeface="Baskerville Old Face" panose="02020602080505020303" pitchFamily="18" charset="0"/>
              </a:rPr>
              <a:t>selection with Decision Tree </a:t>
            </a:r>
            <a:r>
              <a:rPr lang="en-US" sz="3200" b="1" dirty="0" err="1">
                <a:solidFill>
                  <a:srgbClr val="000000"/>
                </a:solidFill>
                <a:latin typeface="Baskerville Old Face" panose="02020602080505020303" pitchFamily="18" charset="0"/>
              </a:rPr>
              <a:t>Regressor</a:t>
            </a:r>
            <a:endParaRPr lang="en-US" sz="3200" b="1" dirty="0">
              <a:solidFill>
                <a:srgbClr val="000000"/>
              </a:solidFill>
              <a:latin typeface="Baskerville Old Face" panose="02020602080505020303" pitchFamily="18" charset="0"/>
            </a:endParaRPr>
          </a:p>
        </p:txBody>
      </p:sp>
      <p:sp>
        <p:nvSpPr>
          <p:cNvPr id="3" name="Rectangle 2"/>
          <p:cNvSpPr/>
          <p:nvPr/>
        </p:nvSpPr>
        <p:spPr>
          <a:xfrm>
            <a:off x="1274619" y="1268443"/>
            <a:ext cx="2918690" cy="4524315"/>
          </a:xfrm>
          <a:prstGeom prst="rect">
            <a:avLst/>
          </a:prstGeom>
        </p:spPr>
        <p:txBody>
          <a:bodyPr wrap="square">
            <a:spAutoFit/>
          </a:bodyPr>
          <a:lstStyle/>
          <a:p>
            <a:pPr lvl="0" defTabSz="914400" eaLnBrk="0" fontAlgn="base" hangingPunct="0">
              <a:spcBef>
                <a:spcPct val="0"/>
              </a:spcBef>
              <a:spcAft>
                <a:spcPct val="0"/>
              </a:spcAft>
            </a:pPr>
            <a:r>
              <a:rPr lang="en-US" altLang="en-US" dirty="0">
                <a:solidFill>
                  <a:srgbClr val="000000"/>
                </a:solidFill>
                <a:latin typeface="Baskerville Old Face" panose="02020602080505020303" pitchFamily="18" charset="0"/>
              </a:rPr>
              <a:t>Feature: temperature </a:t>
            </a:r>
          </a:p>
          <a:p>
            <a:pPr lvl="0" defTabSz="914400" eaLnBrk="0" fontAlgn="base" hangingPunct="0">
              <a:spcBef>
                <a:spcPct val="0"/>
              </a:spcBef>
              <a:spcAft>
                <a:spcPct val="0"/>
              </a:spcAft>
            </a:pPr>
            <a:r>
              <a:rPr lang="en-US" altLang="en-US" dirty="0" smtClean="0">
                <a:solidFill>
                  <a:srgbClr val="000000"/>
                </a:solidFill>
                <a:latin typeface="Baskerville Old Face" panose="02020602080505020303" pitchFamily="18" charset="0"/>
              </a:rPr>
              <a:t>Importance </a:t>
            </a:r>
            <a:r>
              <a:rPr lang="en-US" altLang="en-US" dirty="0">
                <a:solidFill>
                  <a:srgbClr val="000000"/>
                </a:solidFill>
                <a:latin typeface="Baskerville Old Face" panose="02020602080505020303" pitchFamily="18" charset="0"/>
              </a:rPr>
              <a:t>Score: 0.9044 </a:t>
            </a:r>
          </a:p>
          <a:p>
            <a:pPr lvl="0" defTabSz="914400" eaLnBrk="0" fontAlgn="base" hangingPunct="0">
              <a:spcBef>
                <a:spcPct val="0"/>
              </a:spcBef>
              <a:spcAft>
                <a:spcPct val="0"/>
              </a:spcAft>
            </a:pPr>
            <a:r>
              <a:rPr lang="en-US" altLang="en-US" dirty="0" smtClean="0">
                <a:solidFill>
                  <a:srgbClr val="000000"/>
                </a:solidFill>
                <a:latin typeface="Baskerville Old Face" panose="02020602080505020303" pitchFamily="18" charset="0"/>
              </a:rPr>
              <a:t>Rank</a:t>
            </a:r>
            <a:r>
              <a:rPr lang="en-US" altLang="en-US" dirty="0">
                <a:solidFill>
                  <a:srgbClr val="000000"/>
                </a:solidFill>
                <a:latin typeface="Baskerville Old Face" panose="02020602080505020303" pitchFamily="18" charset="0"/>
              </a:rPr>
              <a:t>: 3 </a:t>
            </a:r>
          </a:p>
          <a:p>
            <a:pPr lvl="0" defTabSz="914400" eaLnBrk="0" fontAlgn="base" hangingPunct="0">
              <a:spcBef>
                <a:spcPct val="0"/>
              </a:spcBef>
              <a:spcAft>
                <a:spcPct val="0"/>
              </a:spcAft>
            </a:pPr>
            <a:r>
              <a:rPr lang="en-US" altLang="en-US" dirty="0" smtClean="0">
                <a:solidFill>
                  <a:srgbClr val="000000"/>
                </a:solidFill>
                <a:latin typeface="Baskerville Old Face" panose="02020602080505020303" pitchFamily="18" charset="0"/>
              </a:rPr>
              <a:t>Is </a:t>
            </a:r>
            <a:r>
              <a:rPr lang="en-US" altLang="en-US" dirty="0">
                <a:solidFill>
                  <a:srgbClr val="000000"/>
                </a:solidFill>
                <a:latin typeface="Baskerville Old Face" panose="02020602080505020303" pitchFamily="18" charset="0"/>
              </a:rPr>
              <a:t>Significant: True</a:t>
            </a:r>
          </a:p>
          <a:p>
            <a:pPr lvl="0" defTabSz="914400" eaLnBrk="0" fontAlgn="base" hangingPunct="0">
              <a:spcBef>
                <a:spcPct val="0"/>
              </a:spcBef>
              <a:spcAft>
                <a:spcPct val="0"/>
              </a:spcAft>
            </a:pPr>
            <a:r>
              <a:rPr lang="en-US" altLang="en-US" dirty="0">
                <a:solidFill>
                  <a:srgbClr val="000000"/>
                </a:solidFill>
                <a:latin typeface="Baskerville Old Face" panose="02020602080505020303" pitchFamily="18" charset="0"/>
              </a:rPr>
              <a:t>Feature: </a:t>
            </a:r>
            <a:r>
              <a:rPr lang="en-US" altLang="en-US" dirty="0" err="1">
                <a:solidFill>
                  <a:srgbClr val="000000"/>
                </a:solidFill>
                <a:latin typeface="Baskerville Old Face" panose="02020602080505020303" pitchFamily="18" charset="0"/>
              </a:rPr>
              <a:t>exhaust_vacuum</a:t>
            </a:r>
            <a:r>
              <a:rPr lang="en-US" altLang="en-US" dirty="0">
                <a:solidFill>
                  <a:srgbClr val="000000"/>
                </a:solidFill>
                <a:latin typeface="Baskerville Old Face" panose="02020602080505020303" pitchFamily="18" charset="0"/>
              </a:rPr>
              <a:t> </a:t>
            </a:r>
          </a:p>
          <a:p>
            <a:pPr lvl="0" defTabSz="914400" eaLnBrk="0" fontAlgn="base" hangingPunct="0">
              <a:spcBef>
                <a:spcPct val="0"/>
              </a:spcBef>
              <a:spcAft>
                <a:spcPct val="0"/>
              </a:spcAft>
            </a:pPr>
            <a:r>
              <a:rPr lang="en-US" altLang="en-US" dirty="0" smtClean="0">
                <a:solidFill>
                  <a:srgbClr val="000000"/>
                </a:solidFill>
                <a:latin typeface="Baskerville Old Face" panose="02020602080505020303" pitchFamily="18" charset="0"/>
              </a:rPr>
              <a:t>Importance </a:t>
            </a:r>
            <a:r>
              <a:rPr lang="en-US" altLang="en-US" dirty="0">
                <a:solidFill>
                  <a:srgbClr val="000000"/>
                </a:solidFill>
                <a:latin typeface="Baskerville Old Face" panose="02020602080505020303" pitchFamily="18" charset="0"/>
              </a:rPr>
              <a:t>Score: 0.0589 </a:t>
            </a:r>
          </a:p>
          <a:p>
            <a:pPr lvl="0" defTabSz="914400" eaLnBrk="0" fontAlgn="base" hangingPunct="0">
              <a:spcBef>
                <a:spcPct val="0"/>
              </a:spcBef>
              <a:spcAft>
                <a:spcPct val="0"/>
              </a:spcAft>
            </a:pPr>
            <a:r>
              <a:rPr lang="en-US" altLang="en-US" dirty="0" smtClean="0">
                <a:solidFill>
                  <a:srgbClr val="000000"/>
                </a:solidFill>
                <a:latin typeface="Baskerville Old Face" panose="02020602080505020303" pitchFamily="18" charset="0"/>
              </a:rPr>
              <a:t>Rank</a:t>
            </a:r>
            <a:r>
              <a:rPr lang="en-US" altLang="en-US" dirty="0">
                <a:solidFill>
                  <a:srgbClr val="000000"/>
                </a:solidFill>
                <a:latin typeface="Baskerville Old Face" panose="02020602080505020303" pitchFamily="18" charset="0"/>
              </a:rPr>
              <a:t>: 2 </a:t>
            </a:r>
          </a:p>
          <a:p>
            <a:pPr lvl="0" defTabSz="914400" eaLnBrk="0" fontAlgn="base" hangingPunct="0">
              <a:spcBef>
                <a:spcPct val="0"/>
              </a:spcBef>
              <a:spcAft>
                <a:spcPct val="0"/>
              </a:spcAft>
            </a:pPr>
            <a:r>
              <a:rPr lang="en-US" altLang="en-US" dirty="0" smtClean="0">
                <a:solidFill>
                  <a:srgbClr val="000000"/>
                </a:solidFill>
                <a:latin typeface="Baskerville Old Face" panose="02020602080505020303" pitchFamily="18" charset="0"/>
              </a:rPr>
              <a:t>Is </a:t>
            </a:r>
            <a:r>
              <a:rPr lang="en-US" altLang="en-US" dirty="0">
                <a:solidFill>
                  <a:srgbClr val="000000"/>
                </a:solidFill>
                <a:latin typeface="Baskerville Old Face" panose="02020602080505020303" pitchFamily="18" charset="0"/>
              </a:rPr>
              <a:t>Significant: True </a:t>
            </a:r>
          </a:p>
          <a:p>
            <a:pPr lvl="0" defTabSz="914400" eaLnBrk="0" fontAlgn="base" hangingPunct="0">
              <a:spcBef>
                <a:spcPct val="0"/>
              </a:spcBef>
              <a:spcAft>
                <a:spcPct val="0"/>
              </a:spcAft>
            </a:pPr>
            <a:r>
              <a:rPr lang="en-US" altLang="en-US" dirty="0">
                <a:solidFill>
                  <a:srgbClr val="000000"/>
                </a:solidFill>
                <a:latin typeface="Baskerville Old Face" panose="02020602080505020303" pitchFamily="18" charset="0"/>
              </a:rPr>
              <a:t>Feature: </a:t>
            </a:r>
            <a:r>
              <a:rPr lang="en-US" altLang="en-US" dirty="0" err="1">
                <a:solidFill>
                  <a:srgbClr val="000000"/>
                </a:solidFill>
                <a:latin typeface="Baskerville Old Face" panose="02020602080505020303" pitchFamily="18" charset="0"/>
              </a:rPr>
              <a:t>amb_pressure</a:t>
            </a:r>
            <a:r>
              <a:rPr lang="en-US" altLang="en-US" dirty="0">
                <a:solidFill>
                  <a:srgbClr val="000000"/>
                </a:solidFill>
                <a:latin typeface="Baskerville Old Face" panose="02020602080505020303" pitchFamily="18" charset="0"/>
              </a:rPr>
              <a:t> </a:t>
            </a:r>
          </a:p>
          <a:p>
            <a:pPr lvl="0" defTabSz="914400" eaLnBrk="0" fontAlgn="base" hangingPunct="0">
              <a:spcBef>
                <a:spcPct val="0"/>
              </a:spcBef>
              <a:spcAft>
                <a:spcPct val="0"/>
              </a:spcAft>
            </a:pPr>
            <a:r>
              <a:rPr lang="en-US" altLang="en-US" dirty="0" smtClean="0">
                <a:solidFill>
                  <a:srgbClr val="000000"/>
                </a:solidFill>
                <a:latin typeface="Baskerville Old Face" panose="02020602080505020303" pitchFamily="18" charset="0"/>
              </a:rPr>
              <a:t>Importance </a:t>
            </a:r>
            <a:r>
              <a:rPr lang="en-US" altLang="en-US" dirty="0">
                <a:solidFill>
                  <a:srgbClr val="000000"/>
                </a:solidFill>
                <a:latin typeface="Baskerville Old Face" panose="02020602080505020303" pitchFamily="18" charset="0"/>
              </a:rPr>
              <a:t>Score: 0.0206 </a:t>
            </a:r>
          </a:p>
          <a:p>
            <a:pPr lvl="0" defTabSz="914400" eaLnBrk="0" fontAlgn="base" hangingPunct="0">
              <a:spcBef>
                <a:spcPct val="0"/>
              </a:spcBef>
              <a:spcAft>
                <a:spcPct val="0"/>
              </a:spcAft>
            </a:pPr>
            <a:r>
              <a:rPr lang="en-US" altLang="en-US" dirty="0" smtClean="0">
                <a:solidFill>
                  <a:srgbClr val="000000"/>
                </a:solidFill>
                <a:latin typeface="Baskerville Old Face" panose="02020602080505020303" pitchFamily="18" charset="0"/>
              </a:rPr>
              <a:t>Rank</a:t>
            </a:r>
            <a:r>
              <a:rPr lang="en-US" altLang="en-US" dirty="0">
                <a:solidFill>
                  <a:srgbClr val="000000"/>
                </a:solidFill>
                <a:latin typeface="Baskerville Old Face" panose="02020602080505020303" pitchFamily="18" charset="0"/>
              </a:rPr>
              <a:t>: 1 </a:t>
            </a:r>
          </a:p>
          <a:p>
            <a:pPr lvl="0" defTabSz="914400" eaLnBrk="0" fontAlgn="base" hangingPunct="0">
              <a:spcBef>
                <a:spcPct val="0"/>
              </a:spcBef>
              <a:spcAft>
                <a:spcPct val="0"/>
              </a:spcAft>
            </a:pPr>
            <a:r>
              <a:rPr lang="en-US" altLang="en-US" dirty="0" smtClean="0">
                <a:solidFill>
                  <a:srgbClr val="000000"/>
                </a:solidFill>
                <a:latin typeface="Baskerville Old Face" panose="02020602080505020303" pitchFamily="18" charset="0"/>
              </a:rPr>
              <a:t>Is </a:t>
            </a:r>
            <a:r>
              <a:rPr lang="en-US" altLang="en-US" dirty="0">
                <a:solidFill>
                  <a:srgbClr val="000000"/>
                </a:solidFill>
                <a:latin typeface="Baskerville Old Face" panose="02020602080505020303" pitchFamily="18" charset="0"/>
              </a:rPr>
              <a:t>Significant: False </a:t>
            </a:r>
          </a:p>
          <a:p>
            <a:pPr lvl="0" defTabSz="914400" eaLnBrk="0" fontAlgn="base" hangingPunct="0">
              <a:spcBef>
                <a:spcPct val="0"/>
              </a:spcBef>
              <a:spcAft>
                <a:spcPct val="0"/>
              </a:spcAft>
            </a:pPr>
            <a:r>
              <a:rPr lang="en-US" altLang="en-US" dirty="0">
                <a:solidFill>
                  <a:srgbClr val="000000"/>
                </a:solidFill>
                <a:latin typeface="Baskerville Old Face" panose="02020602080505020303" pitchFamily="18" charset="0"/>
              </a:rPr>
              <a:t>Feature: </a:t>
            </a:r>
            <a:r>
              <a:rPr lang="en-US" altLang="en-US" dirty="0" err="1">
                <a:solidFill>
                  <a:srgbClr val="000000"/>
                </a:solidFill>
                <a:latin typeface="Baskerville Old Face" panose="02020602080505020303" pitchFamily="18" charset="0"/>
              </a:rPr>
              <a:t>r_humidity</a:t>
            </a:r>
            <a:r>
              <a:rPr lang="en-US" altLang="en-US" dirty="0">
                <a:solidFill>
                  <a:srgbClr val="000000"/>
                </a:solidFill>
                <a:latin typeface="Baskerville Old Face" panose="02020602080505020303" pitchFamily="18" charset="0"/>
              </a:rPr>
              <a:t> </a:t>
            </a:r>
          </a:p>
          <a:p>
            <a:pPr lvl="0" defTabSz="914400" eaLnBrk="0" fontAlgn="base" hangingPunct="0">
              <a:spcBef>
                <a:spcPct val="0"/>
              </a:spcBef>
              <a:spcAft>
                <a:spcPct val="0"/>
              </a:spcAft>
            </a:pPr>
            <a:r>
              <a:rPr lang="en-US" altLang="en-US" dirty="0" smtClean="0">
                <a:solidFill>
                  <a:srgbClr val="000000"/>
                </a:solidFill>
                <a:latin typeface="Baskerville Old Face" panose="02020602080505020303" pitchFamily="18" charset="0"/>
              </a:rPr>
              <a:t>Importance </a:t>
            </a:r>
            <a:r>
              <a:rPr lang="en-US" altLang="en-US" dirty="0">
                <a:solidFill>
                  <a:srgbClr val="000000"/>
                </a:solidFill>
                <a:latin typeface="Baskerville Old Face" panose="02020602080505020303" pitchFamily="18" charset="0"/>
              </a:rPr>
              <a:t>Score: 0.0161 </a:t>
            </a:r>
          </a:p>
          <a:p>
            <a:pPr lvl="0" defTabSz="914400" eaLnBrk="0" fontAlgn="base" hangingPunct="0">
              <a:spcBef>
                <a:spcPct val="0"/>
              </a:spcBef>
              <a:spcAft>
                <a:spcPct val="0"/>
              </a:spcAft>
            </a:pPr>
            <a:r>
              <a:rPr lang="en-US" altLang="en-US" dirty="0" smtClean="0">
                <a:solidFill>
                  <a:srgbClr val="000000"/>
                </a:solidFill>
                <a:latin typeface="Baskerville Old Face" panose="02020602080505020303" pitchFamily="18" charset="0"/>
              </a:rPr>
              <a:t>Rank</a:t>
            </a:r>
            <a:r>
              <a:rPr lang="en-US" altLang="en-US" dirty="0">
                <a:solidFill>
                  <a:srgbClr val="000000"/>
                </a:solidFill>
                <a:latin typeface="Baskerville Old Face" panose="02020602080505020303" pitchFamily="18" charset="0"/>
              </a:rPr>
              <a:t>: 0 </a:t>
            </a:r>
          </a:p>
          <a:p>
            <a:pPr lvl="0" defTabSz="914400" eaLnBrk="0" fontAlgn="base" hangingPunct="0">
              <a:spcBef>
                <a:spcPct val="0"/>
              </a:spcBef>
              <a:spcAft>
                <a:spcPct val="0"/>
              </a:spcAft>
            </a:pPr>
            <a:r>
              <a:rPr lang="en-US" altLang="en-US" dirty="0" smtClean="0">
                <a:solidFill>
                  <a:srgbClr val="000000"/>
                </a:solidFill>
                <a:latin typeface="Baskerville Old Face" panose="02020602080505020303" pitchFamily="18" charset="0"/>
              </a:rPr>
              <a:t>Is </a:t>
            </a:r>
            <a:r>
              <a:rPr lang="en-US" altLang="en-US" dirty="0">
                <a:solidFill>
                  <a:srgbClr val="000000"/>
                </a:solidFill>
                <a:latin typeface="Baskerville Old Face" panose="02020602080505020303" pitchFamily="18" charset="0"/>
              </a:rPr>
              <a:t>Significant: False</a:t>
            </a:r>
            <a:r>
              <a:rPr lang="en-US" altLang="en-US" dirty="0">
                <a:latin typeface="Baskerville Old Face" panose="02020602080505020303" pitchFamily="18" charset="0"/>
              </a:rPr>
              <a:t> </a:t>
            </a:r>
          </a:p>
        </p:txBody>
      </p:sp>
      <p:pic>
        <p:nvPicPr>
          <p:cNvPr id="4" name="Picture 3">
            <a:extLst>
              <a:ext uri="{FF2B5EF4-FFF2-40B4-BE49-F238E27FC236}">
                <a16:creationId xmlns:a16="http://schemas.microsoft.com/office/drawing/2014/main" id="{691EDE20-D9C0-EA18-E65C-D7EFC30DB5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3309" y="1268443"/>
            <a:ext cx="6928481" cy="4524315"/>
          </a:xfrm>
          <a:prstGeom prst="rect">
            <a:avLst/>
          </a:prstGeom>
        </p:spPr>
      </p:pic>
    </p:spTree>
    <p:extLst>
      <p:ext uri="{BB962C8B-B14F-4D97-AF65-F5344CB8AC3E}">
        <p14:creationId xmlns:p14="http://schemas.microsoft.com/office/powerpoint/2010/main" val="3432402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84208" y="2860876"/>
            <a:ext cx="8948283" cy="646331"/>
          </a:xfrm>
          <a:prstGeom prst="rect">
            <a:avLst/>
          </a:prstGeom>
        </p:spPr>
        <p:txBody>
          <a:bodyPr wrap="none">
            <a:spAutoFit/>
          </a:bodyPr>
          <a:lstStyle/>
          <a:p>
            <a:r>
              <a:rPr lang="en-IN" sz="3600" dirty="0">
                <a:solidFill>
                  <a:schemeClr val="bg1"/>
                </a:solidFill>
                <a:latin typeface="Baskerville Old Face" panose="02020602080505020303" pitchFamily="18" charset="0"/>
              </a:rPr>
              <a:t>Model building with different regression models</a:t>
            </a:r>
          </a:p>
        </p:txBody>
      </p:sp>
    </p:spTree>
    <p:extLst>
      <p:ext uri="{BB962C8B-B14F-4D97-AF65-F5344CB8AC3E}">
        <p14:creationId xmlns:p14="http://schemas.microsoft.com/office/powerpoint/2010/main" val="3688271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113701" y="1935450"/>
            <a:ext cx="4878389" cy="3541714"/>
          </a:xfrm>
        </p:spPr>
        <p:txBody>
          <a:bodyPr/>
          <a:lstStyle/>
          <a:p>
            <a:r>
              <a:rPr lang="en-IN" b="1" dirty="0">
                <a:solidFill>
                  <a:schemeClr val="bg1"/>
                </a:solidFill>
                <a:latin typeface="Baskerville Old Face" panose="02020602080505020303" pitchFamily="18" charset="0"/>
              </a:rPr>
              <a:t>With </a:t>
            </a:r>
            <a:r>
              <a:rPr lang="en-IN" b="1" dirty="0" smtClean="0">
                <a:solidFill>
                  <a:schemeClr val="bg1"/>
                </a:solidFill>
                <a:latin typeface="Baskerville Old Face" panose="02020602080505020303" pitchFamily="18" charset="0"/>
              </a:rPr>
              <a:t>Duplicates </a:t>
            </a:r>
            <a:r>
              <a:rPr lang="en-IN" b="1" dirty="0">
                <a:solidFill>
                  <a:schemeClr val="bg1"/>
                </a:solidFill>
                <a:latin typeface="Baskerville Old Face" panose="02020602080505020303" pitchFamily="18" charset="0"/>
              </a:rPr>
              <a:t>and </a:t>
            </a:r>
            <a:r>
              <a:rPr lang="en-IN" b="1" dirty="0" smtClean="0">
                <a:solidFill>
                  <a:schemeClr val="bg1"/>
                </a:solidFill>
                <a:latin typeface="Baskerville Old Face" panose="02020602080505020303" pitchFamily="18" charset="0"/>
              </a:rPr>
              <a:t>Outliers</a:t>
            </a:r>
            <a:endParaRPr lang="en-IN" b="1" dirty="0">
              <a:solidFill>
                <a:schemeClr val="bg1"/>
              </a:solidFill>
              <a:latin typeface="Baskerville Old Face" panose="02020602080505020303" pitchFamily="18" charset="0"/>
            </a:endParaRPr>
          </a:p>
          <a:p>
            <a:pPr marL="0" lvl="0" indent="0" eaLnBrk="0" fontAlgn="base" hangingPunct="0">
              <a:lnSpc>
                <a:spcPct val="100000"/>
              </a:lnSpc>
              <a:spcBef>
                <a:spcPct val="0"/>
              </a:spcBef>
              <a:spcAft>
                <a:spcPct val="0"/>
              </a:spcAft>
              <a:buSzTx/>
              <a:buNone/>
            </a:pPr>
            <a:endParaRPr lang="en-US" altLang="en-US" dirty="0" smtClean="0">
              <a:solidFill>
                <a:srgbClr val="000000"/>
              </a:solidFill>
              <a:latin typeface="Baskerville Old Face" panose="02020602080505020303" pitchFamily="18" charset="0"/>
            </a:endParaRPr>
          </a:p>
          <a:p>
            <a:pPr marL="0" lvl="0" indent="0" eaLnBrk="0" fontAlgn="base" hangingPunct="0">
              <a:lnSpc>
                <a:spcPct val="100000"/>
              </a:lnSpc>
              <a:spcBef>
                <a:spcPct val="0"/>
              </a:spcBef>
              <a:spcAft>
                <a:spcPct val="0"/>
              </a:spcAft>
              <a:buSzTx/>
              <a:buNone/>
            </a:pPr>
            <a:r>
              <a:rPr lang="en-US" altLang="en-US" dirty="0" smtClean="0">
                <a:solidFill>
                  <a:srgbClr val="000000"/>
                </a:solidFill>
                <a:latin typeface="Baskerville Old Face" panose="02020602080505020303" pitchFamily="18" charset="0"/>
              </a:rPr>
              <a:t>dependent </a:t>
            </a:r>
            <a:r>
              <a:rPr lang="en-US" altLang="en-US" dirty="0">
                <a:solidFill>
                  <a:srgbClr val="000000"/>
                </a:solidFill>
                <a:latin typeface="Baskerville Old Face" panose="02020602080505020303" pitchFamily="18" charset="0"/>
              </a:rPr>
              <a:t>*</a:t>
            </a:r>
            <a:r>
              <a:rPr lang="en-US" altLang="en-US" dirty="0" err="1">
                <a:solidFill>
                  <a:srgbClr val="000000"/>
                </a:solidFill>
                <a:latin typeface="Baskerville Old Face" panose="02020602080505020303" pitchFamily="18" charset="0"/>
              </a:rPr>
              <a:t>energy_production</a:t>
            </a:r>
            <a:r>
              <a:rPr lang="en-US" altLang="en-US" dirty="0">
                <a:solidFill>
                  <a:srgbClr val="000000"/>
                </a:solidFill>
                <a:latin typeface="Baskerville Old Face" panose="02020602080505020303" pitchFamily="18" charset="0"/>
              </a:rPr>
              <a:t>*</a:t>
            </a:r>
          </a:p>
          <a:p>
            <a:pPr marL="0" lvl="0" indent="0" eaLnBrk="0" fontAlgn="base" hangingPunct="0">
              <a:lnSpc>
                <a:spcPct val="100000"/>
              </a:lnSpc>
              <a:spcBef>
                <a:spcPct val="0"/>
              </a:spcBef>
              <a:spcAft>
                <a:spcPct val="0"/>
              </a:spcAft>
              <a:buSzTx/>
              <a:buNone/>
            </a:pPr>
            <a:r>
              <a:rPr lang="en-US" altLang="en-US" dirty="0">
                <a:solidFill>
                  <a:srgbClr val="000000"/>
                </a:solidFill>
                <a:latin typeface="Baskerville Old Face" panose="02020602080505020303" pitchFamily="18" charset="0"/>
              </a:rPr>
              <a:t> </a:t>
            </a:r>
          </a:p>
          <a:p>
            <a:pPr marL="0" lvl="0" indent="0" eaLnBrk="0" fontAlgn="base" hangingPunct="0">
              <a:lnSpc>
                <a:spcPct val="100000"/>
              </a:lnSpc>
              <a:spcBef>
                <a:spcPct val="0"/>
              </a:spcBef>
              <a:spcAft>
                <a:spcPct val="0"/>
              </a:spcAft>
              <a:buSzTx/>
              <a:buNone/>
            </a:pPr>
            <a:r>
              <a:rPr lang="en-US" altLang="en-US" dirty="0">
                <a:solidFill>
                  <a:srgbClr val="000000"/>
                </a:solidFill>
                <a:latin typeface="Baskerville Old Face" panose="02020602080505020303" pitchFamily="18" charset="0"/>
              </a:rPr>
              <a:t>r2:-0.9286960898122536 </a:t>
            </a:r>
          </a:p>
          <a:p>
            <a:pPr marL="0" lvl="0" indent="0" eaLnBrk="0" fontAlgn="base" hangingPunct="0">
              <a:lnSpc>
                <a:spcPct val="100000"/>
              </a:lnSpc>
              <a:spcBef>
                <a:spcPct val="0"/>
              </a:spcBef>
              <a:spcAft>
                <a:spcPct val="0"/>
              </a:spcAft>
              <a:buSzTx/>
              <a:buNone/>
            </a:pPr>
            <a:r>
              <a:rPr lang="en-US" altLang="en-US" dirty="0">
                <a:solidFill>
                  <a:srgbClr val="000000"/>
                </a:solidFill>
                <a:latin typeface="Baskerville Old Face" panose="02020602080505020303" pitchFamily="18" charset="0"/>
              </a:rPr>
              <a:t>r2_Adj:- 0.9286662648994908 </a:t>
            </a:r>
          </a:p>
          <a:p>
            <a:pPr marL="0" lvl="0" indent="0" eaLnBrk="0" fontAlgn="base" hangingPunct="0">
              <a:lnSpc>
                <a:spcPct val="100000"/>
              </a:lnSpc>
              <a:spcBef>
                <a:spcPct val="0"/>
              </a:spcBef>
              <a:spcAft>
                <a:spcPct val="0"/>
              </a:spcAft>
              <a:buSzTx/>
              <a:buNone/>
            </a:pPr>
            <a:r>
              <a:rPr lang="en-US" altLang="en-US" dirty="0">
                <a:solidFill>
                  <a:srgbClr val="000000"/>
                </a:solidFill>
                <a:latin typeface="Baskerville Old Face" panose="02020602080505020303" pitchFamily="18" charset="0"/>
              </a:rPr>
              <a:t>AIC :- 56186.22904743758</a:t>
            </a:r>
            <a:r>
              <a:rPr lang="en-US" altLang="en-US" dirty="0">
                <a:latin typeface="Baskerville Old Face" panose="02020602080505020303" pitchFamily="18" charset="0"/>
              </a:rPr>
              <a:t> </a:t>
            </a:r>
          </a:p>
          <a:p>
            <a:endParaRPr lang="en-IN" dirty="0">
              <a:latin typeface="Baskerville Old Face" panose="02020602080505020303" pitchFamily="18" charset="0"/>
            </a:endParaRPr>
          </a:p>
        </p:txBody>
      </p:sp>
      <p:sp>
        <p:nvSpPr>
          <p:cNvPr id="4" name="Content Placeholder 3"/>
          <p:cNvSpPr>
            <a:spLocks noGrp="1"/>
          </p:cNvSpPr>
          <p:nvPr>
            <p:ph sz="half" idx="2"/>
          </p:nvPr>
        </p:nvSpPr>
        <p:spPr>
          <a:xfrm>
            <a:off x="6467762" y="1935450"/>
            <a:ext cx="4875211" cy="3541714"/>
          </a:xfrm>
        </p:spPr>
        <p:txBody>
          <a:bodyPr/>
          <a:lstStyle/>
          <a:p>
            <a:r>
              <a:rPr lang="en-IN" b="1" dirty="0">
                <a:solidFill>
                  <a:schemeClr val="bg1"/>
                </a:solidFill>
                <a:latin typeface="Baskerville Old Face" panose="02020602080505020303" pitchFamily="18" charset="0"/>
              </a:rPr>
              <a:t>Removing Duplicates and </a:t>
            </a:r>
            <a:r>
              <a:rPr lang="en-IN" b="1" dirty="0" smtClean="0">
                <a:solidFill>
                  <a:schemeClr val="bg1"/>
                </a:solidFill>
                <a:latin typeface="Baskerville Old Face" panose="02020602080505020303" pitchFamily="18" charset="0"/>
              </a:rPr>
              <a:t>Outliers</a:t>
            </a:r>
          </a:p>
          <a:p>
            <a:pPr marL="0" lvl="0" indent="0" eaLnBrk="0" fontAlgn="base" hangingPunct="0">
              <a:lnSpc>
                <a:spcPct val="100000"/>
              </a:lnSpc>
              <a:spcBef>
                <a:spcPct val="0"/>
              </a:spcBef>
              <a:spcAft>
                <a:spcPct val="0"/>
              </a:spcAft>
              <a:buSzTx/>
              <a:buNone/>
            </a:pPr>
            <a:endParaRPr lang="en-US" altLang="en-US" dirty="0" smtClean="0">
              <a:solidFill>
                <a:srgbClr val="000000"/>
              </a:solidFill>
              <a:latin typeface="Baskerville Old Face" panose="02020602080505020303" pitchFamily="18" charset="0"/>
            </a:endParaRPr>
          </a:p>
          <a:p>
            <a:pPr marL="0" lvl="0" indent="0" eaLnBrk="0" fontAlgn="base" hangingPunct="0">
              <a:lnSpc>
                <a:spcPct val="100000"/>
              </a:lnSpc>
              <a:spcBef>
                <a:spcPct val="0"/>
              </a:spcBef>
              <a:spcAft>
                <a:spcPct val="0"/>
              </a:spcAft>
              <a:buSzTx/>
              <a:buNone/>
            </a:pPr>
            <a:r>
              <a:rPr lang="en-US" altLang="en-US" dirty="0" smtClean="0">
                <a:solidFill>
                  <a:srgbClr val="000000"/>
                </a:solidFill>
                <a:latin typeface="Baskerville Old Face" panose="02020602080505020303" pitchFamily="18" charset="0"/>
              </a:rPr>
              <a:t>dependent </a:t>
            </a:r>
            <a:r>
              <a:rPr lang="en-US" altLang="en-US" dirty="0">
                <a:solidFill>
                  <a:srgbClr val="000000"/>
                </a:solidFill>
                <a:latin typeface="Baskerville Old Face" panose="02020602080505020303" pitchFamily="18" charset="0"/>
              </a:rPr>
              <a:t>*</a:t>
            </a:r>
            <a:r>
              <a:rPr lang="en-US" altLang="en-US" dirty="0" err="1">
                <a:solidFill>
                  <a:srgbClr val="000000"/>
                </a:solidFill>
                <a:latin typeface="Baskerville Old Face" panose="02020602080505020303" pitchFamily="18" charset="0"/>
              </a:rPr>
              <a:t>energy_production</a:t>
            </a:r>
            <a:r>
              <a:rPr lang="en-US" altLang="en-US" dirty="0">
                <a:solidFill>
                  <a:srgbClr val="000000"/>
                </a:solidFill>
                <a:latin typeface="Baskerville Old Face" panose="02020602080505020303" pitchFamily="18" charset="0"/>
              </a:rPr>
              <a:t>*</a:t>
            </a:r>
          </a:p>
          <a:p>
            <a:pPr marL="0" lvl="0" indent="0" eaLnBrk="0" fontAlgn="base" hangingPunct="0">
              <a:lnSpc>
                <a:spcPct val="100000"/>
              </a:lnSpc>
              <a:spcBef>
                <a:spcPct val="0"/>
              </a:spcBef>
              <a:spcAft>
                <a:spcPct val="0"/>
              </a:spcAft>
              <a:buSzTx/>
              <a:buNone/>
            </a:pPr>
            <a:r>
              <a:rPr lang="en-US" altLang="en-US" dirty="0">
                <a:solidFill>
                  <a:srgbClr val="000000"/>
                </a:solidFill>
                <a:latin typeface="Baskerville Old Face" panose="02020602080505020303" pitchFamily="18" charset="0"/>
              </a:rPr>
              <a:t> </a:t>
            </a:r>
          </a:p>
          <a:p>
            <a:pPr marL="0" lvl="0" indent="0" eaLnBrk="0" fontAlgn="base" hangingPunct="0">
              <a:lnSpc>
                <a:spcPct val="100000"/>
              </a:lnSpc>
              <a:spcBef>
                <a:spcPct val="0"/>
              </a:spcBef>
              <a:spcAft>
                <a:spcPct val="0"/>
              </a:spcAft>
              <a:buSzTx/>
              <a:buNone/>
            </a:pPr>
            <a:r>
              <a:rPr lang="en-US" altLang="en-US" dirty="0">
                <a:solidFill>
                  <a:srgbClr val="000000"/>
                </a:solidFill>
                <a:latin typeface="Baskerville Old Face" panose="02020602080505020303" pitchFamily="18" charset="0"/>
              </a:rPr>
              <a:t>r2:- 0.9277425155023922 </a:t>
            </a:r>
          </a:p>
          <a:p>
            <a:pPr marL="0" lvl="0" indent="0" eaLnBrk="0" fontAlgn="base" hangingPunct="0">
              <a:lnSpc>
                <a:spcPct val="100000"/>
              </a:lnSpc>
              <a:spcBef>
                <a:spcPct val="0"/>
              </a:spcBef>
              <a:spcAft>
                <a:spcPct val="0"/>
              </a:spcAft>
              <a:buSzTx/>
              <a:buNone/>
            </a:pPr>
            <a:r>
              <a:rPr lang="en-US" altLang="en-US" dirty="0">
                <a:solidFill>
                  <a:srgbClr val="000000"/>
                </a:solidFill>
                <a:latin typeface="Baskerville Old Face" panose="02020602080505020303" pitchFamily="18" charset="0"/>
              </a:rPr>
              <a:t>r2_Adj:- 0.9277118068391973 </a:t>
            </a:r>
          </a:p>
          <a:p>
            <a:pPr marL="0" lvl="0" indent="0" eaLnBrk="0" fontAlgn="base" hangingPunct="0">
              <a:lnSpc>
                <a:spcPct val="100000"/>
              </a:lnSpc>
              <a:spcBef>
                <a:spcPct val="0"/>
              </a:spcBef>
              <a:spcAft>
                <a:spcPct val="0"/>
              </a:spcAft>
              <a:buSzTx/>
              <a:buNone/>
            </a:pPr>
            <a:r>
              <a:rPr lang="en-US" altLang="en-US" dirty="0">
                <a:solidFill>
                  <a:srgbClr val="000000"/>
                </a:solidFill>
                <a:latin typeface="Baskerville Old Face" panose="02020602080505020303" pitchFamily="18" charset="0"/>
              </a:rPr>
              <a:t>AIC :- 55345.53530507031</a:t>
            </a:r>
            <a:r>
              <a:rPr lang="en-US" altLang="en-US" dirty="0">
                <a:latin typeface="Baskerville Old Face" panose="02020602080505020303" pitchFamily="18" charset="0"/>
              </a:rPr>
              <a:t> </a:t>
            </a:r>
          </a:p>
          <a:p>
            <a:endParaRPr lang="en-IN" dirty="0"/>
          </a:p>
        </p:txBody>
      </p:sp>
      <p:sp>
        <p:nvSpPr>
          <p:cNvPr id="5" name="Rectangle 4"/>
          <p:cNvSpPr/>
          <p:nvPr/>
        </p:nvSpPr>
        <p:spPr>
          <a:xfrm>
            <a:off x="5339347" y="704333"/>
            <a:ext cx="1066318" cy="584775"/>
          </a:xfrm>
          <a:prstGeom prst="rect">
            <a:avLst/>
          </a:prstGeom>
        </p:spPr>
        <p:txBody>
          <a:bodyPr wrap="none">
            <a:spAutoFit/>
          </a:bodyPr>
          <a:lstStyle/>
          <a:p>
            <a:r>
              <a:rPr lang="en-IN" sz="3200" b="1" dirty="0">
                <a:solidFill>
                  <a:schemeClr val="bg1"/>
                </a:solidFill>
                <a:latin typeface="Baskerville Old Face" panose="02020602080505020303" pitchFamily="18" charset="0"/>
              </a:rPr>
              <a:t>MLR</a:t>
            </a:r>
          </a:p>
        </p:txBody>
      </p:sp>
    </p:spTree>
    <p:extLst>
      <p:ext uri="{BB962C8B-B14F-4D97-AF65-F5344CB8AC3E}">
        <p14:creationId xmlns:p14="http://schemas.microsoft.com/office/powerpoint/2010/main" val="1324835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6976" y="184726"/>
            <a:ext cx="9905998" cy="591561"/>
          </a:xfrm>
        </p:spPr>
        <p:txBody>
          <a:bodyPr>
            <a:normAutofit/>
          </a:bodyPr>
          <a:lstStyle/>
          <a:p>
            <a:r>
              <a:rPr lang="en-US" sz="2800" b="1" dirty="0">
                <a:solidFill>
                  <a:srgbClr val="000000"/>
                </a:solidFill>
                <a:latin typeface="Baskerville Old Face" panose="02020602080505020303" pitchFamily="18" charset="0"/>
              </a:rPr>
              <a:t>Support vector </a:t>
            </a:r>
            <a:r>
              <a:rPr lang="en-US" sz="2800" b="1" dirty="0" err="1">
                <a:solidFill>
                  <a:srgbClr val="000000"/>
                </a:solidFill>
                <a:latin typeface="Baskerville Old Face" panose="02020602080505020303" pitchFamily="18" charset="0"/>
              </a:rPr>
              <a:t>Regressor</a:t>
            </a:r>
            <a:r>
              <a:rPr lang="en-US" sz="2800" b="1" dirty="0">
                <a:solidFill>
                  <a:srgbClr val="000000"/>
                </a:solidFill>
                <a:latin typeface="Baskerville Old Face" panose="02020602080505020303" pitchFamily="18" charset="0"/>
              </a:rPr>
              <a:t> model building</a:t>
            </a:r>
          </a:p>
        </p:txBody>
      </p:sp>
      <p:sp>
        <p:nvSpPr>
          <p:cNvPr id="3" name="Content Placeholder 2"/>
          <p:cNvSpPr>
            <a:spLocks noGrp="1"/>
          </p:cNvSpPr>
          <p:nvPr>
            <p:ph sz="half" idx="1"/>
          </p:nvPr>
        </p:nvSpPr>
        <p:spPr>
          <a:xfrm>
            <a:off x="984392" y="849745"/>
            <a:ext cx="4878389" cy="5185787"/>
          </a:xfrm>
        </p:spPr>
        <p:txBody>
          <a:bodyPr>
            <a:normAutofit/>
          </a:bodyPr>
          <a:lstStyle/>
          <a:p>
            <a:r>
              <a:rPr lang="en-IN" b="1" dirty="0">
                <a:latin typeface="Baskerville Old Face" panose="02020602080505020303" pitchFamily="18" charset="0"/>
              </a:rPr>
              <a:t>With Duplicates and </a:t>
            </a:r>
            <a:r>
              <a:rPr lang="en-IN" b="1" dirty="0" smtClean="0">
                <a:latin typeface="Baskerville Old Face" panose="02020602080505020303" pitchFamily="18" charset="0"/>
              </a:rPr>
              <a:t>Outliers</a:t>
            </a:r>
            <a:endParaRPr lang="en-IN" b="1" dirty="0">
              <a:latin typeface="Baskerville Old Face" panose="02020602080505020303" pitchFamily="18" charset="0"/>
            </a:endParaRPr>
          </a:p>
          <a:p>
            <a:pPr marL="0" lvl="0" indent="0" eaLnBrk="0" fontAlgn="base" hangingPunct="0">
              <a:lnSpc>
                <a:spcPct val="100000"/>
              </a:lnSpc>
              <a:spcBef>
                <a:spcPct val="0"/>
              </a:spcBef>
              <a:spcAft>
                <a:spcPct val="0"/>
              </a:spcAft>
              <a:buSzTx/>
              <a:buNone/>
            </a:pPr>
            <a:r>
              <a:rPr lang="en-US" altLang="en-US" b="1" dirty="0">
                <a:solidFill>
                  <a:srgbClr val="000000"/>
                </a:solidFill>
                <a:latin typeface="Baskerville Old Face" panose="02020602080505020303" pitchFamily="18" charset="0"/>
              </a:rPr>
              <a:t>Mean Squared Error: 0.072 </a:t>
            </a:r>
          </a:p>
          <a:p>
            <a:pPr marL="0" lvl="0" indent="0" eaLnBrk="0" fontAlgn="base" hangingPunct="0">
              <a:lnSpc>
                <a:spcPct val="100000"/>
              </a:lnSpc>
              <a:spcBef>
                <a:spcPct val="0"/>
              </a:spcBef>
              <a:spcAft>
                <a:spcPct val="0"/>
              </a:spcAft>
              <a:buSzTx/>
              <a:buNone/>
            </a:pPr>
            <a:r>
              <a:rPr lang="en-US" altLang="en-US" b="1" dirty="0">
                <a:solidFill>
                  <a:srgbClr val="000000"/>
                </a:solidFill>
                <a:latin typeface="Baskerville Old Face" panose="02020602080505020303" pitchFamily="18" charset="0"/>
              </a:rPr>
              <a:t>R-squared Score: 0.931</a:t>
            </a:r>
            <a:r>
              <a:rPr lang="en-US" altLang="en-US" b="1" dirty="0">
                <a:latin typeface="Baskerville Old Face" panose="02020602080505020303" pitchFamily="18" charset="0"/>
              </a:rPr>
              <a:t> </a:t>
            </a:r>
          </a:p>
          <a:p>
            <a:endParaRPr lang="en-IN" b="1" dirty="0">
              <a:latin typeface="Baskerville Old Face" panose="02020602080505020303" pitchFamily="18" charset="0"/>
            </a:endParaRPr>
          </a:p>
        </p:txBody>
      </p:sp>
      <p:sp>
        <p:nvSpPr>
          <p:cNvPr id="4" name="Content Placeholder 3"/>
          <p:cNvSpPr>
            <a:spLocks noGrp="1"/>
          </p:cNvSpPr>
          <p:nvPr>
            <p:ph sz="half" idx="2"/>
          </p:nvPr>
        </p:nvSpPr>
        <p:spPr>
          <a:xfrm>
            <a:off x="5994399" y="849745"/>
            <a:ext cx="5624945" cy="1524000"/>
          </a:xfrm>
        </p:spPr>
        <p:txBody>
          <a:bodyPr>
            <a:normAutofit/>
          </a:bodyPr>
          <a:lstStyle/>
          <a:p>
            <a:r>
              <a:rPr lang="en-IN" b="1" dirty="0">
                <a:latin typeface="Baskerville Old Face" panose="02020602080505020303" pitchFamily="18" charset="0"/>
              </a:rPr>
              <a:t>Removing Duplicates and </a:t>
            </a:r>
            <a:r>
              <a:rPr lang="en-IN" b="1" dirty="0" smtClean="0">
                <a:latin typeface="Baskerville Old Face" panose="02020602080505020303" pitchFamily="18" charset="0"/>
              </a:rPr>
              <a:t>Outliers</a:t>
            </a:r>
          </a:p>
          <a:p>
            <a:pPr marL="0" lvl="0" indent="0" eaLnBrk="0" fontAlgn="base" hangingPunct="0">
              <a:lnSpc>
                <a:spcPct val="100000"/>
              </a:lnSpc>
              <a:spcBef>
                <a:spcPct val="0"/>
              </a:spcBef>
              <a:spcAft>
                <a:spcPct val="0"/>
              </a:spcAft>
              <a:buSzTx/>
              <a:buNone/>
            </a:pPr>
            <a:r>
              <a:rPr lang="en-US" altLang="en-US" b="1" dirty="0">
                <a:solidFill>
                  <a:srgbClr val="000000"/>
                </a:solidFill>
                <a:latin typeface="Baskerville Old Face" panose="02020602080505020303" pitchFamily="18" charset="0"/>
              </a:rPr>
              <a:t>Mean Squared Error: 0.069 </a:t>
            </a:r>
          </a:p>
          <a:p>
            <a:pPr marL="0" lvl="0" indent="0" eaLnBrk="0" fontAlgn="base" hangingPunct="0">
              <a:lnSpc>
                <a:spcPct val="100000"/>
              </a:lnSpc>
              <a:spcBef>
                <a:spcPct val="0"/>
              </a:spcBef>
              <a:spcAft>
                <a:spcPct val="0"/>
              </a:spcAft>
              <a:buSzTx/>
              <a:buNone/>
            </a:pPr>
            <a:r>
              <a:rPr lang="en-US" altLang="en-US" b="1" dirty="0">
                <a:solidFill>
                  <a:srgbClr val="000000"/>
                </a:solidFill>
                <a:latin typeface="Baskerville Old Face" panose="02020602080505020303" pitchFamily="18" charset="0"/>
              </a:rPr>
              <a:t>R-squared Score: 0.929</a:t>
            </a:r>
            <a:r>
              <a:rPr lang="en-US" altLang="en-US" b="1" dirty="0">
                <a:latin typeface="Baskerville Old Face" panose="02020602080505020303" pitchFamily="18" charset="0"/>
              </a:rPr>
              <a:t> </a:t>
            </a:r>
          </a:p>
          <a:p>
            <a:endParaRPr lang="en-IN" b="1" dirty="0">
              <a:latin typeface="Baskerville Old Face" panose="02020602080505020303"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0" y="2576312"/>
            <a:ext cx="6019800" cy="428168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76312"/>
            <a:ext cx="5862781" cy="4281688"/>
          </a:xfrm>
          <a:prstGeom prst="rect">
            <a:avLst/>
          </a:prstGeom>
        </p:spPr>
      </p:pic>
      <p:sp>
        <p:nvSpPr>
          <p:cNvPr id="8" name="Rectangle 7"/>
          <p:cNvSpPr/>
          <p:nvPr/>
        </p:nvSpPr>
        <p:spPr>
          <a:xfrm>
            <a:off x="4729870" y="2133522"/>
            <a:ext cx="2489784" cy="400110"/>
          </a:xfrm>
          <a:prstGeom prst="rect">
            <a:avLst/>
          </a:prstGeom>
        </p:spPr>
        <p:txBody>
          <a:bodyPr wrap="none">
            <a:spAutoFit/>
          </a:bodyPr>
          <a:lstStyle/>
          <a:p>
            <a:r>
              <a:rPr lang="en-IN" sz="2000" b="1" dirty="0">
                <a:effectLst>
                  <a:outerShdw blurRad="38100" dist="38100" dir="2700000" algn="tl">
                    <a:srgbClr val="000000">
                      <a:alpha val="43137"/>
                    </a:srgbClr>
                  </a:outerShdw>
                </a:effectLst>
                <a:latin typeface="Baskerville Old Face" panose="02020602080505020303" pitchFamily="18" charset="0"/>
              </a:rPr>
              <a:t>SVR with linear kernel</a:t>
            </a:r>
          </a:p>
        </p:txBody>
      </p:sp>
    </p:spTree>
    <p:extLst>
      <p:ext uri="{BB962C8B-B14F-4D97-AF65-F5344CB8AC3E}">
        <p14:creationId xmlns:p14="http://schemas.microsoft.com/office/powerpoint/2010/main" val="1837156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0" y="0"/>
            <a:ext cx="10367099" cy="829721"/>
          </a:xfrm>
        </p:spPr>
        <p:txBody>
          <a:bodyPr>
            <a:normAutofit/>
          </a:bodyPr>
          <a:lstStyle/>
          <a:p>
            <a:r>
              <a:rPr lang="en-US" sz="3200" b="1" dirty="0">
                <a:solidFill>
                  <a:srgbClr val="000000"/>
                </a:solidFill>
                <a:latin typeface="Baskerville Old Face" panose="02020602080505020303" pitchFamily="18" charset="0"/>
              </a:rPr>
              <a:t>Support vector </a:t>
            </a:r>
            <a:r>
              <a:rPr lang="en-US" sz="3200" b="1" dirty="0" err="1">
                <a:solidFill>
                  <a:srgbClr val="000000"/>
                </a:solidFill>
                <a:latin typeface="Baskerville Old Face" panose="02020602080505020303" pitchFamily="18" charset="0"/>
              </a:rPr>
              <a:t>Regressor</a:t>
            </a:r>
            <a:r>
              <a:rPr lang="en-US" sz="3200" b="1" dirty="0">
                <a:solidFill>
                  <a:srgbClr val="000000"/>
                </a:solidFill>
                <a:latin typeface="Baskerville Old Face" panose="02020602080505020303" pitchFamily="18" charset="0"/>
              </a:rPr>
              <a:t> model building</a:t>
            </a:r>
          </a:p>
        </p:txBody>
      </p:sp>
      <p:sp>
        <p:nvSpPr>
          <p:cNvPr id="3" name="Content Placeholder 2"/>
          <p:cNvSpPr>
            <a:spLocks noGrp="1"/>
          </p:cNvSpPr>
          <p:nvPr>
            <p:ph sz="half" idx="1"/>
          </p:nvPr>
        </p:nvSpPr>
        <p:spPr>
          <a:xfrm>
            <a:off x="1062752" y="829721"/>
            <a:ext cx="4246667" cy="1190572"/>
          </a:xfrm>
        </p:spPr>
        <p:txBody>
          <a:bodyPr>
            <a:normAutofit lnSpcReduction="10000"/>
          </a:bodyPr>
          <a:lstStyle/>
          <a:p>
            <a:r>
              <a:rPr lang="en-IN" b="1" dirty="0">
                <a:latin typeface="Baskerville Old Face" panose="02020602080505020303" pitchFamily="18" charset="0"/>
              </a:rPr>
              <a:t>With Duplicates and </a:t>
            </a:r>
            <a:r>
              <a:rPr lang="en-IN" b="1" dirty="0" smtClean="0">
                <a:latin typeface="Baskerville Old Face" panose="02020602080505020303" pitchFamily="18" charset="0"/>
              </a:rPr>
              <a:t>Outliers</a:t>
            </a:r>
          </a:p>
          <a:p>
            <a:pPr marL="0" lvl="0" indent="0" eaLnBrk="0" fontAlgn="base" hangingPunct="0">
              <a:lnSpc>
                <a:spcPct val="100000"/>
              </a:lnSpc>
              <a:spcBef>
                <a:spcPct val="0"/>
              </a:spcBef>
              <a:spcAft>
                <a:spcPct val="0"/>
              </a:spcAft>
              <a:buSzTx/>
              <a:buNone/>
            </a:pPr>
            <a:r>
              <a:rPr lang="en-US" altLang="en-US" dirty="0" smtClean="0">
                <a:solidFill>
                  <a:srgbClr val="000000"/>
                </a:solidFill>
                <a:latin typeface="Baskerville Old Face" panose="02020602080505020303" pitchFamily="18" charset="0"/>
              </a:rPr>
              <a:t>Mean Squared Error: 0.057</a:t>
            </a:r>
          </a:p>
          <a:p>
            <a:pPr marL="0" lvl="0" indent="0" eaLnBrk="0" fontAlgn="base" hangingPunct="0">
              <a:lnSpc>
                <a:spcPct val="100000"/>
              </a:lnSpc>
              <a:spcBef>
                <a:spcPct val="0"/>
              </a:spcBef>
              <a:spcAft>
                <a:spcPct val="0"/>
              </a:spcAft>
              <a:buSzTx/>
              <a:buNone/>
            </a:pPr>
            <a:r>
              <a:rPr lang="en-US" altLang="en-US" dirty="0" smtClean="0">
                <a:solidFill>
                  <a:srgbClr val="000000"/>
                </a:solidFill>
                <a:latin typeface="Baskerville Old Face" panose="02020602080505020303" pitchFamily="18" charset="0"/>
              </a:rPr>
              <a:t>R-squared </a:t>
            </a:r>
            <a:r>
              <a:rPr lang="en-US" altLang="en-US" dirty="0">
                <a:solidFill>
                  <a:srgbClr val="000000"/>
                </a:solidFill>
                <a:latin typeface="Baskerville Old Face" panose="02020602080505020303" pitchFamily="18" charset="0"/>
              </a:rPr>
              <a:t>Score: 0.945</a:t>
            </a:r>
            <a:r>
              <a:rPr lang="en-US" altLang="en-US" dirty="0">
                <a:latin typeface="Baskerville Old Face" panose="02020602080505020303" pitchFamily="18" charset="0"/>
              </a:rPr>
              <a:t> </a:t>
            </a:r>
          </a:p>
          <a:p>
            <a:endParaRPr lang="en-IN" b="1" dirty="0"/>
          </a:p>
        </p:txBody>
      </p:sp>
      <p:sp>
        <p:nvSpPr>
          <p:cNvPr id="4" name="Content Placeholder 3"/>
          <p:cNvSpPr>
            <a:spLocks noGrp="1"/>
          </p:cNvSpPr>
          <p:nvPr>
            <p:ph sz="half" idx="2"/>
          </p:nvPr>
        </p:nvSpPr>
        <p:spPr>
          <a:xfrm>
            <a:off x="6774425" y="829721"/>
            <a:ext cx="4734083" cy="1190572"/>
          </a:xfrm>
        </p:spPr>
        <p:txBody>
          <a:bodyPr>
            <a:normAutofit lnSpcReduction="10000"/>
          </a:bodyPr>
          <a:lstStyle/>
          <a:p>
            <a:r>
              <a:rPr lang="en-IN" b="1" dirty="0" smtClean="0">
                <a:latin typeface="Baskerville Old Face" panose="02020602080505020303" pitchFamily="18" charset="0"/>
              </a:rPr>
              <a:t>Removing Duplicates and Outliers</a:t>
            </a:r>
          </a:p>
          <a:p>
            <a:pPr marL="0" lvl="0" indent="0" eaLnBrk="0" fontAlgn="base" hangingPunct="0">
              <a:lnSpc>
                <a:spcPct val="100000"/>
              </a:lnSpc>
              <a:spcBef>
                <a:spcPct val="0"/>
              </a:spcBef>
              <a:spcAft>
                <a:spcPct val="0"/>
              </a:spcAft>
              <a:buSzTx/>
              <a:buNone/>
            </a:pPr>
            <a:r>
              <a:rPr lang="en-US" altLang="en-US" dirty="0" smtClean="0">
                <a:solidFill>
                  <a:srgbClr val="000000"/>
                </a:solidFill>
                <a:latin typeface="Baskerville Old Face" panose="02020602080505020303" pitchFamily="18" charset="0"/>
              </a:rPr>
              <a:t>Mean Squared Error: 0.052 </a:t>
            </a:r>
          </a:p>
          <a:p>
            <a:pPr marL="0" lvl="0" indent="0" eaLnBrk="0" fontAlgn="base" hangingPunct="0">
              <a:lnSpc>
                <a:spcPct val="100000"/>
              </a:lnSpc>
              <a:spcBef>
                <a:spcPct val="0"/>
              </a:spcBef>
              <a:spcAft>
                <a:spcPct val="0"/>
              </a:spcAft>
              <a:buSzTx/>
              <a:buNone/>
            </a:pPr>
            <a:r>
              <a:rPr lang="en-US" altLang="en-US" dirty="0" smtClean="0">
                <a:solidFill>
                  <a:srgbClr val="000000"/>
                </a:solidFill>
                <a:latin typeface="Baskerville Old Face" panose="02020602080505020303" pitchFamily="18" charset="0"/>
              </a:rPr>
              <a:t>R-squared </a:t>
            </a:r>
            <a:r>
              <a:rPr lang="en-US" altLang="en-US" dirty="0">
                <a:solidFill>
                  <a:srgbClr val="000000"/>
                </a:solidFill>
                <a:latin typeface="Baskerville Old Face" panose="02020602080505020303" pitchFamily="18" charset="0"/>
              </a:rPr>
              <a:t>Score: 0.946</a:t>
            </a:r>
            <a:r>
              <a:rPr lang="en-US" altLang="en-US" dirty="0">
                <a:latin typeface="Baskerville Old Face" panose="02020602080505020303" pitchFamily="18" charset="0"/>
              </a:rPr>
              <a:t> </a:t>
            </a:r>
          </a:p>
          <a:p>
            <a:endParaRPr lang="en-IN" dirty="0"/>
          </a:p>
        </p:txBody>
      </p:sp>
      <p:sp>
        <p:nvSpPr>
          <p:cNvPr id="5" name="Rectangle 4"/>
          <p:cNvSpPr/>
          <p:nvPr/>
        </p:nvSpPr>
        <p:spPr>
          <a:xfrm>
            <a:off x="4972193" y="2076517"/>
            <a:ext cx="2172390" cy="369332"/>
          </a:xfrm>
          <a:prstGeom prst="rect">
            <a:avLst/>
          </a:prstGeom>
        </p:spPr>
        <p:txBody>
          <a:bodyPr wrap="none">
            <a:spAutoFit/>
          </a:bodyPr>
          <a:lstStyle/>
          <a:p>
            <a:r>
              <a:rPr lang="en-IN" b="1" dirty="0" smtClean="0">
                <a:effectLst>
                  <a:outerShdw blurRad="38100" dist="38100" dir="2700000" algn="tl">
                    <a:srgbClr val="000000">
                      <a:alpha val="43137"/>
                    </a:srgbClr>
                  </a:outerShdw>
                </a:effectLst>
                <a:latin typeface="Baskerville Old Face" panose="02020602080505020303" pitchFamily="18" charset="0"/>
              </a:rPr>
              <a:t>SVR with RBF kernel</a:t>
            </a:r>
            <a:endParaRPr lang="en-IN" b="1" dirty="0">
              <a:effectLst>
                <a:outerShdw blurRad="38100" dist="38100" dir="2700000" algn="tl">
                  <a:srgbClr val="000000">
                    <a:alpha val="43137"/>
                  </a:srgbClr>
                </a:outerShdw>
              </a:effectLst>
              <a:latin typeface="Baskerville Old Face" panose="02020602080505020303"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1" y="2502074"/>
            <a:ext cx="6019800" cy="435592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02075"/>
            <a:ext cx="5818909" cy="4355926"/>
          </a:xfrm>
          <a:prstGeom prst="rect">
            <a:avLst/>
          </a:prstGeom>
        </p:spPr>
      </p:pic>
    </p:spTree>
    <p:extLst>
      <p:ext uri="{BB962C8B-B14F-4D97-AF65-F5344CB8AC3E}">
        <p14:creationId xmlns:p14="http://schemas.microsoft.com/office/powerpoint/2010/main" val="4240872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21895" y="994612"/>
            <a:ext cx="11036968" cy="5201424"/>
          </a:xfrm>
          <a:prstGeom prst="rect">
            <a:avLst/>
          </a:prstGeom>
        </p:spPr>
        <p:txBody>
          <a:bodyPr wrap="square">
            <a:spAutoFit/>
          </a:bodyPr>
          <a:lstStyle/>
          <a:p>
            <a:r>
              <a:rPr lang="en-US" sz="4000" b="1" dirty="0">
                <a:solidFill>
                  <a:srgbClr val="000000"/>
                </a:solidFill>
                <a:latin typeface="Baskerville Old Face" panose="02020602080505020303" pitchFamily="18" charset="0"/>
              </a:rPr>
              <a:t>Business Objective</a:t>
            </a:r>
            <a:r>
              <a:rPr lang="en-US" sz="4000" b="1" dirty="0" smtClean="0">
                <a:solidFill>
                  <a:srgbClr val="000000"/>
                </a:solidFill>
                <a:latin typeface="Baskerville Old Face" panose="02020602080505020303" pitchFamily="18" charset="0"/>
              </a:rPr>
              <a:t>:</a:t>
            </a:r>
          </a:p>
          <a:p>
            <a:endParaRPr lang="en-US" sz="4000" b="1" dirty="0">
              <a:latin typeface="Franklin Gothic Book" panose="020B0503020102020204"/>
            </a:endParaRPr>
          </a:p>
          <a:p>
            <a:pPr algn="just"/>
            <a:r>
              <a:rPr lang="en-US" sz="2800" dirty="0">
                <a:solidFill>
                  <a:srgbClr val="000000"/>
                </a:solidFill>
                <a:latin typeface="Baskerville Old Face" panose="02020602080505020303" pitchFamily="18" charset="0"/>
              </a:rPr>
              <a:t>A combined-cycle power plant comprises gas turbines, steam turbines, and heat recovery steam generators. In this type of plant, the electricity is generated by gas and steam turbines combined in one cycle. Then, it is transferred from one turbine to another. We have to model the energy generated as a function of exhaust vacuum and ambient variables and use that model to improve the plant's </a:t>
            </a:r>
            <a:r>
              <a:rPr lang="en-US" sz="2800" dirty="0" smtClean="0">
                <a:solidFill>
                  <a:srgbClr val="000000"/>
                </a:solidFill>
                <a:latin typeface="Baskerville Old Face" panose="02020602080505020303" pitchFamily="18" charset="0"/>
              </a:rPr>
              <a:t>performance.</a:t>
            </a:r>
          </a:p>
          <a:p>
            <a:pPr algn="just"/>
            <a:endParaRPr lang="en-US" sz="2800" dirty="0">
              <a:latin typeface="Franklin Gothic Book" panose="020B0503020102020204"/>
            </a:endParaRPr>
          </a:p>
          <a:p>
            <a:r>
              <a:rPr lang="en-US" sz="2800" dirty="0">
                <a:latin typeface="Franklin Gothic Book" panose="020B0503020102020204"/>
              </a:rPr>
              <a:t/>
            </a:r>
            <a:br>
              <a:rPr lang="en-US" sz="2800" dirty="0">
                <a:latin typeface="Franklin Gothic Book" panose="020B0503020102020204"/>
              </a:rPr>
            </a:br>
            <a:endParaRPr lang="en-IN" sz="2800" dirty="0">
              <a:latin typeface="Franklin Gothic Book" panose="020B0503020102020204"/>
            </a:endParaRPr>
          </a:p>
        </p:txBody>
      </p:sp>
    </p:spTree>
    <p:extLst>
      <p:ext uri="{BB962C8B-B14F-4D97-AF65-F5344CB8AC3E}">
        <p14:creationId xmlns:p14="http://schemas.microsoft.com/office/powerpoint/2010/main" val="16898052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0"/>
            <a:ext cx="10273839" cy="796413"/>
          </a:xfrm>
        </p:spPr>
        <p:txBody>
          <a:bodyPr>
            <a:normAutofit/>
          </a:bodyPr>
          <a:lstStyle/>
          <a:p>
            <a:r>
              <a:rPr lang="en-US" sz="3200" b="1" dirty="0">
                <a:solidFill>
                  <a:srgbClr val="000000"/>
                </a:solidFill>
                <a:latin typeface="Baskerville Old Face" panose="02020602080505020303" pitchFamily="18" charset="0"/>
              </a:rPr>
              <a:t>Support vector </a:t>
            </a:r>
            <a:r>
              <a:rPr lang="en-US" sz="3200" b="1" dirty="0" err="1">
                <a:solidFill>
                  <a:srgbClr val="000000"/>
                </a:solidFill>
                <a:latin typeface="Baskerville Old Face" panose="02020602080505020303" pitchFamily="18" charset="0"/>
              </a:rPr>
              <a:t>Regressor</a:t>
            </a:r>
            <a:r>
              <a:rPr lang="en-US" sz="3200" b="1" dirty="0">
                <a:solidFill>
                  <a:srgbClr val="000000"/>
                </a:solidFill>
                <a:latin typeface="Baskerville Old Face" panose="02020602080505020303" pitchFamily="18" charset="0"/>
              </a:rPr>
              <a:t> model building</a:t>
            </a:r>
            <a:endParaRPr lang="en-IN" sz="3200" dirty="0">
              <a:latin typeface="Baskerville Old Face" panose="02020602080505020303" pitchFamily="18" charset="0"/>
            </a:endParaRPr>
          </a:p>
        </p:txBody>
      </p:sp>
      <p:sp>
        <p:nvSpPr>
          <p:cNvPr id="3" name="Content Placeholder 2"/>
          <p:cNvSpPr>
            <a:spLocks noGrp="1"/>
          </p:cNvSpPr>
          <p:nvPr>
            <p:ph sz="half" idx="1"/>
          </p:nvPr>
        </p:nvSpPr>
        <p:spPr>
          <a:xfrm>
            <a:off x="1141410" y="570272"/>
            <a:ext cx="4236835" cy="1465006"/>
          </a:xfrm>
        </p:spPr>
        <p:txBody>
          <a:bodyPr/>
          <a:lstStyle/>
          <a:p>
            <a:r>
              <a:rPr lang="en-IN" b="1" dirty="0">
                <a:latin typeface="Baskerville Old Face" panose="02020602080505020303" pitchFamily="18" charset="0"/>
              </a:rPr>
              <a:t>With Duplicates and Outliers</a:t>
            </a:r>
          </a:p>
          <a:p>
            <a:pPr marL="0" lvl="0" indent="0" eaLnBrk="0" fontAlgn="base" hangingPunct="0">
              <a:lnSpc>
                <a:spcPct val="100000"/>
              </a:lnSpc>
              <a:spcBef>
                <a:spcPct val="0"/>
              </a:spcBef>
              <a:spcAft>
                <a:spcPct val="0"/>
              </a:spcAft>
              <a:buSzTx/>
              <a:buNone/>
            </a:pPr>
            <a:r>
              <a:rPr lang="en-US" altLang="en-US" dirty="0">
                <a:solidFill>
                  <a:srgbClr val="000000"/>
                </a:solidFill>
                <a:latin typeface="Baskerville Old Face" panose="02020602080505020303" pitchFamily="18" charset="0"/>
              </a:rPr>
              <a:t>Mean Squared Error: </a:t>
            </a:r>
            <a:r>
              <a:rPr lang="en-IN" dirty="0">
                <a:solidFill>
                  <a:schemeClr val="bg1"/>
                </a:solidFill>
                <a:latin typeface="Baskerville Old Face" panose="02020602080505020303" pitchFamily="18" charset="0"/>
              </a:rPr>
              <a:t>0.216</a:t>
            </a:r>
            <a:endParaRPr lang="en-US" altLang="en-US" b="1" dirty="0">
              <a:solidFill>
                <a:schemeClr val="bg1"/>
              </a:solidFill>
              <a:latin typeface="Baskerville Old Face" panose="02020602080505020303" pitchFamily="18" charset="0"/>
            </a:endParaRPr>
          </a:p>
          <a:p>
            <a:pPr marL="0" lvl="0" indent="0" eaLnBrk="0" fontAlgn="base" hangingPunct="0">
              <a:lnSpc>
                <a:spcPct val="100000"/>
              </a:lnSpc>
              <a:spcBef>
                <a:spcPct val="0"/>
              </a:spcBef>
              <a:spcAft>
                <a:spcPct val="0"/>
              </a:spcAft>
              <a:buSzTx/>
              <a:buNone/>
            </a:pPr>
            <a:r>
              <a:rPr lang="en-US" altLang="en-US" dirty="0">
                <a:solidFill>
                  <a:srgbClr val="000000"/>
                </a:solidFill>
                <a:latin typeface="Baskerville Old Face" panose="02020602080505020303" pitchFamily="18" charset="0"/>
              </a:rPr>
              <a:t>R-squared Score: </a:t>
            </a:r>
            <a:r>
              <a:rPr lang="en-US" altLang="en-US" dirty="0" smtClean="0">
                <a:latin typeface="Baskerville Old Face" panose="02020602080505020303" pitchFamily="18" charset="0"/>
              </a:rPr>
              <a:t> </a:t>
            </a:r>
            <a:r>
              <a:rPr lang="en-IN" dirty="0">
                <a:solidFill>
                  <a:schemeClr val="bg1"/>
                </a:solidFill>
                <a:latin typeface="Baskerville Old Face" panose="02020602080505020303" pitchFamily="18" charset="0"/>
              </a:rPr>
              <a:t>0.778</a:t>
            </a:r>
            <a:endParaRPr lang="en-US" altLang="en-US" b="1" dirty="0">
              <a:solidFill>
                <a:schemeClr val="bg1"/>
              </a:solidFill>
              <a:latin typeface="Baskerville Old Face" panose="02020602080505020303" pitchFamily="18" charset="0"/>
            </a:endParaRPr>
          </a:p>
          <a:p>
            <a:endParaRPr lang="en-IN" b="1" dirty="0"/>
          </a:p>
        </p:txBody>
      </p:sp>
      <p:sp>
        <p:nvSpPr>
          <p:cNvPr id="4" name="Content Placeholder 3"/>
          <p:cNvSpPr>
            <a:spLocks noGrp="1"/>
          </p:cNvSpPr>
          <p:nvPr>
            <p:ph sz="half" idx="2"/>
          </p:nvPr>
        </p:nvSpPr>
        <p:spPr>
          <a:xfrm>
            <a:off x="6479458" y="570271"/>
            <a:ext cx="5043948" cy="1327355"/>
          </a:xfrm>
        </p:spPr>
        <p:txBody>
          <a:bodyPr/>
          <a:lstStyle/>
          <a:p>
            <a:r>
              <a:rPr lang="en-IN" b="1" dirty="0">
                <a:latin typeface="Baskerville Old Face" panose="02020602080505020303" pitchFamily="18" charset="0"/>
              </a:rPr>
              <a:t>Removing Duplicates and Outliers</a:t>
            </a:r>
          </a:p>
          <a:p>
            <a:pPr marL="0" lvl="0" indent="0" eaLnBrk="0" fontAlgn="base" hangingPunct="0">
              <a:lnSpc>
                <a:spcPct val="100000"/>
              </a:lnSpc>
              <a:spcBef>
                <a:spcPct val="0"/>
              </a:spcBef>
              <a:spcAft>
                <a:spcPct val="0"/>
              </a:spcAft>
              <a:buSzTx/>
              <a:buNone/>
            </a:pPr>
            <a:r>
              <a:rPr lang="en-US" altLang="en-US" dirty="0">
                <a:solidFill>
                  <a:srgbClr val="000000"/>
                </a:solidFill>
                <a:latin typeface="Baskerville Old Face" panose="02020602080505020303" pitchFamily="18" charset="0"/>
              </a:rPr>
              <a:t>Mean Squared Error: </a:t>
            </a:r>
            <a:r>
              <a:rPr lang="en-US" dirty="0">
                <a:solidFill>
                  <a:srgbClr val="212121"/>
                </a:solidFill>
                <a:latin typeface="Baskerville Old Face" panose="02020602080505020303" pitchFamily="18" charset="0"/>
              </a:rPr>
              <a:t>0.223</a:t>
            </a:r>
            <a:r>
              <a:rPr lang="en-US" altLang="en-US" b="1" dirty="0" smtClean="0">
                <a:solidFill>
                  <a:srgbClr val="000000"/>
                </a:solidFill>
                <a:latin typeface="Baskerville Old Face" panose="02020602080505020303" pitchFamily="18" charset="0"/>
              </a:rPr>
              <a:t> </a:t>
            </a:r>
            <a:endParaRPr lang="en-US" altLang="en-US" b="1" dirty="0">
              <a:solidFill>
                <a:srgbClr val="000000"/>
              </a:solidFill>
              <a:latin typeface="Baskerville Old Face" panose="02020602080505020303" pitchFamily="18" charset="0"/>
            </a:endParaRPr>
          </a:p>
          <a:p>
            <a:pPr marL="0" indent="0" eaLnBrk="0" fontAlgn="base" hangingPunct="0">
              <a:lnSpc>
                <a:spcPct val="100000"/>
              </a:lnSpc>
              <a:spcBef>
                <a:spcPct val="0"/>
              </a:spcBef>
              <a:spcAft>
                <a:spcPct val="0"/>
              </a:spcAft>
              <a:buSzTx/>
              <a:buNone/>
            </a:pPr>
            <a:r>
              <a:rPr lang="en-US" altLang="en-US" dirty="0">
                <a:solidFill>
                  <a:srgbClr val="000000"/>
                </a:solidFill>
                <a:latin typeface="Baskerville Old Face" panose="02020602080505020303" pitchFamily="18" charset="0"/>
              </a:rPr>
              <a:t>R-squared Score: </a:t>
            </a:r>
            <a:r>
              <a:rPr lang="en-US" dirty="0">
                <a:solidFill>
                  <a:srgbClr val="212121"/>
                </a:solidFill>
                <a:latin typeface="Baskerville Old Face" panose="02020602080505020303" pitchFamily="18" charset="0"/>
              </a:rPr>
              <a:t>0.786</a:t>
            </a:r>
            <a:endParaRPr lang="en-IN" dirty="0">
              <a:latin typeface="Baskerville Old Face" panose="02020602080505020303" pitchFamily="18" charset="0"/>
            </a:endParaRPr>
          </a:p>
          <a:p>
            <a:pPr marL="0" lvl="0" indent="0" eaLnBrk="0" fontAlgn="base" hangingPunct="0">
              <a:lnSpc>
                <a:spcPct val="100000"/>
              </a:lnSpc>
              <a:spcBef>
                <a:spcPct val="0"/>
              </a:spcBef>
              <a:spcAft>
                <a:spcPct val="0"/>
              </a:spcAft>
              <a:buSzTx/>
              <a:buNone/>
            </a:pPr>
            <a:endParaRPr lang="en-US" altLang="en-US" b="1" dirty="0">
              <a:latin typeface="Baskerville Old Face" panose="02020602080505020303" pitchFamily="18" charset="0"/>
            </a:endParaRPr>
          </a:p>
          <a:p>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412772"/>
            <a:ext cx="5804360" cy="444522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799" y="2393721"/>
            <a:ext cx="6172201" cy="4464279"/>
          </a:xfrm>
          <a:prstGeom prst="rect">
            <a:avLst/>
          </a:prstGeom>
        </p:spPr>
      </p:pic>
      <p:sp>
        <p:nvSpPr>
          <p:cNvPr id="8" name="Rectangle 7"/>
          <p:cNvSpPr/>
          <p:nvPr/>
        </p:nvSpPr>
        <p:spPr>
          <a:xfrm>
            <a:off x="4554756" y="2000644"/>
            <a:ext cx="3124573" cy="400110"/>
          </a:xfrm>
          <a:prstGeom prst="rect">
            <a:avLst/>
          </a:prstGeom>
        </p:spPr>
        <p:txBody>
          <a:bodyPr wrap="none">
            <a:spAutoFit/>
          </a:bodyPr>
          <a:lstStyle/>
          <a:p>
            <a:r>
              <a:rPr lang="en-IN" sz="2000" b="1" dirty="0">
                <a:latin typeface="Baskerville Old Face" panose="02020602080505020303" pitchFamily="18" charset="0"/>
              </a:rPr>
              <a:t>SVR with Polynomial Kernel</a:t>
            </a:r>
            <a:endParaRPr lang="en-IN" sz="2000" b="1" dirty="0">
              <a:effectLst>
                <a:outerShdw blurRad="38100" dist="38100" dir="2700000" algn="tl">
                  <a:srgbClr val="000000">
                    <a:alpha val="43137"/>
                  </a:srgbClr>
                </a:outerShdw>
              </a:effectLst>
              <a:latin typeface="Baskerville Old Face" panose="02020602080505020303" pitchFamily="18" charset="0"/>
            </a:endParaRPr>
          </a:p>
        </p:txBody>
      </p:sp>
    </p:spTree>
    <p:extLst>
      <p:ext uri="{BB962C8B-B14F-4D97-AF65-F5344CB8AC3E}">
        <p14:creationId xmlns:p14="http://schemas.microsoft.com/office/powerpoint/2010/main" val="19034215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10558974" cy="1032387"/>
          </a:xfrm>
        </p:spPr>
        <p:txBody>
          <a:bodyPr>
            <a:normAutofit fontScale="90000"/>
          </a:bodyPr>
          <a:lstStyle/>
          <a:p>
            <a:r>
              <a:rPr lang="en-IN" dirty="0">
                <a:solidFill>
                  <a:schemeClr val="bg1"/>
                </a:solidFill>
                <a:latin typeface="Baskerville Old Face" panose="02020602080505020303" pitchFamily="18" charset="0"/>
              </a:rPr>
              <a:t>Random forest </a:t>
            </a:r>
            <a:r>
              <a:rPr lang="en-IN" dirty="0" err="1" smtClean="0">
                <a:solidFill>
                  <a:schemeClr val="bg1"/>
                </a:solidFill>
                <a:latin typeface="Baskerville Old Face" panose="02020602080505020303" pitchFamily="18" charset="0"/>
              </a:rPr>
              <a:t>regressor</a:t>
            </a:r>
            <a:r>
              <a:rPr lang="en-IN" dirty="0" smtClean="0">
                <a:solidFill>
                  <a:schemeClr val="bg1"/>
                </a:solidFill>
                <a:latin typeface="Baskerville Old Face" panose="02020602080505020303" pitchFamily="18" charset="0"/>
              </a:rPr>
              <a:t> MODEL BUILDING</a:t>
            </a:r>
            <a:r>
              <a:rPr lang="en-IN" dirty="0">
                <a:solidFill>
                  <a:schemeClr val="bg1"/>
                </a:solidFill>
                <a:latin typeface="Baskerville Old Face" panose="02020602080505020303" pitchFamily="18" charset="0"/>
              </a:rPr>
              <a:t/>
            </a:r>
            <a:br>
              <a:rPr lang="en-IN" dirty="0">
                <a:solidFill>
                  <a:schemeClr val="bg1"/>
                </a:solidFill>
                <a:latin typeface="Baskerville Old Face" panose="02020602080505020303" pitchFamily="18" charset="0"/>
              </a:rPr>
            </a:br>
            <a:endParaRPr lang="en-IN" dirty="0">
              <a:solidFill>
                <a:schemeClr val="bg1"/>
              </a:solidFill>
              <a:latin typeface="Baskerville Old Face" panose="02020602080505020303" pitchFamily="18" charset="0"/>
            </a:endParaRPr>
          </a:p>
        </p:txBody>
      </p:sp>
      <p:sp>
        <p:nvSpPr>
          <p:cNvPr id="3" name="Content Placeholder 2"/>
          <p:cNvSpPr>
            <a:spLocks noGrp="1"/>
          </p:cNvSpPr>
          <p:nvPr>
            <p:ph sz="half" idx="1"/>
          </p:nvPr>
        </p:nvSpPr>
        <p:spPr>
          <a:xfrm>
            <a:off x="904568" y="1101212"/>
            <a:ext cx="4237703" cy="1258529"/>
          </a:xfrm>
        </p:spPr>
        <p:txBody>
          <a:bodyPr>
            <a:noAutofit/>
          </a:bodyPr>
          <a:lstStyle/>
          <a:p>
            <a:r>
              <a:rPr lang="en-IN" b="1" dirty="0">
                <a:latin typeface="Baskerville Old Face" panose="02020602080505020303" pitchFamily="18" charset="0"/>
              </a:rPr>
              <a:t>With Duplicates and Outliers</a:t>
            </a:r>
          </a:p>
          <a:p>
            <a:pPr marL="0" lvl="0" indent="0" eaLnBrk="0" fontAlgn="base" hangingPunct="0">
              <a:lnSpc>
                <a:spcPct val="100000"/>
              </a:lnSpc>
              <a:spcBef>
                <a:spcPct val="0"/>
              </a:spcBef>
              <a:spcAft>
                <a:spcPct val="0"/>
              </a:spcAft>
              <a:buSzTx/>
              <a:buNone/>
            </a:pPr>
            <a:r>
              <a:rPr lang="en-US" altLang="en-US" dirty="0">
                <a:solidFill>
                  <a:srgbClr val="000000"/>
                </a:solidFill>
                <a:latin typeface="Baskerville Old Face" panose="02020602080505020303" pitchFamily="18" charset="0"/>
              </a:rPr>
              <a:t>Mean Squared Error: </a:t>
            </a:r>
            <a:r>
              <a:rPr lang="en-IN" dirty="0">
                <a:solidFill>
                  <a:schemeClr val="bg1"/>
                </a:solidFill>
                <a:latin typeface="Baskerville Old Face" panose="02020602080505020303" pitchFamily="18" charset="0"/>
              </a:rPr>
              <a:t>0.0385</a:t>
            </a:r>
            <a:endParaRPr lang="en-US" altLang="en-US" b="1" dirty="0">
              <a:solidFill>
                <a:schemeClr val="bg1"/>
              </a:solidFill>
              <a:latin typeface="Baskerville Old Face" panose="02020602080505020303" pitchFamily="18" charset="0"/>
            </a:endParaRPr>
          </a:p>
          <a:p>
            <a:pPr marL="0" indent="0" eaLnBrk="0" fontAlgn="base" hangingPunct="0">
              <a:lnSpc>
                <a:spcPct val="100000"/>
              </a:lnSpc>
              <a:spcBef>
                <a:spcPct val="0"/>
              </a:spcBef>
              <a:spcAft>
                <a:spcPct val="0"/>
              </a:spcAft>
              <a:buSzTx/>
              <a:buNone/>
            </a:pPr>
            <a:r>
              <a:rPr lang="en-US" altLang="en-US" dirty="0">
                <a:solidFill>
                  <a:srgbClr val="000000"/>
                </a:solidFill>
                <a:latin typeface="Baskerville Old Face" panose="02020602080505020303" pitchFamily="18" charset="0"/>
              </a:rPr>
              <a:t>R-squared Score: </a:t>
            </a:r>
            <a:r>
              <a:rPr lang="en-IN" dirty="0" smtClean="0">
                <a:solidFill>
                  <a:schemeClr val="bg1"/>
                </a:solidFill>
                <a:latin typeface="Baskerville Old Face" panose="02020602080505020303" pitchFamily="18" charset="0"/>
              </a:rPr>
              <a:t>0.962</a:t>
            </a:r>
            <a:endParaRPr lang="en-US" altLang="en-US" b="1" dirty="0">
              <a:solidFill>
                <a:schemeClr val="bg1"/>
              </a:solidFill>
              <a:latin typeface="Baskerville Old Face" panose="02020602080505020303" pitchFamily="18" charset="0"/>
            </a:endParaRPr>
          </a:p>
          <a:p>
            <a:pPr marL="0" lvl="0" indent="0" eaLnBrk="0" fontAlgn="base" hangingPunct="0">
              <a:lnSpc>
                <a:spcPct val="100000"/>
              </a:lnSpc>
              <a:spcBef>
                <a:spcPct val="0"/>
              </a:spcBef>
              <a:spcAft>
                <a:spcPct val="0"/>
              </a:spcAft>
              <a:buSzTx/>
              <a:buNone/>
            </a:pPr>
            <a:r>
              <a:rPr lang="en-IN" dirty="0" smtClean="0">
                <a:latin typeface="Baskerville Old Face" panose="02020602080505020303" pitchFamily="18" charset="0"/>
              </a:rPr>
              <a:t> </a:t>
            </a:r>
            <a:r>
              <a:rPr lang="en-IN" dirty="0">
                <a:latin typeface="Baskerville Old Face" panose="02020602080505020303" pitchFamily="18" charset="0"/>
              </a:rPr>
              <a:t/>
            </a:r>
            <a:br>
              <a:rPr lang="en-IN" dirty="0">
                <a:latin typeface="Baskerville Old Face" panose="02020602080505020303" pitchFamily="18" charset="0"/>
              </a:rPr>
            </a:br>
            <a:endParaRPr lang="en-US" altLang="en-US" b="1" dirty="0">
              <a:solidFill>
                <a:schemeClr val="bg1"/>
              </a:solidFill>
              <a:latin typeface="Baskerville Old Face" panose="02020602080505020303" pitchFamily="18" charset="0"/>
            </a:endParaRPr>
          </a:p>
        </p:txBody>
      </p:sp>
      <p:sp>
        <p:nvSpPr>
          <p:cNvPr id="4" name="Content Placeholder 3"/>
          <p:cNvSpPr>
            <a:spLocks noGrp="1"/>
          </p:cNvSpPr>
          <p:nvPr>
            <p:ph sz="half" idx="2"/>
          </p:nvPr>
        </p:nvSpPr>
        <p:spPr>
          <a:xfrm>
            <a:off x="6312309" y="1101213"/>
            <a:ext cx="4735102" cy="1150374"/>
          </a:xfrm>
        </p:spPr>
        <p:txBody>
          <a:bodyPr>
            <a:noAutofit/>
          </a:bodyPr>
          <a:lstStyle/>
          <a:p>
            <a:r>
              <a:rPr lang="en-IN" b="1" dirty="0">
                <a:latin typeface="Baskerville Old Face" panose="02020602080505020303" pitchFamily="18" charset="0"/>
              </a:rPr>
              <a:t>Removing Duplicates and Outliers</a:t>
            </a:r>
          </a:p>
          <a:p>
            <a:pPr marL="0" indent="0" eaLnBrk="0" fontAlgn="base" hangingPunct="0">
              <a:lnSpc>
                <a:spcPct val="100000"/>
              </a:lnSpc>
              <a:spcBef>
                <a:spcPct val="0"/>
              </a:spcBef>
              <a:spcAft>
                <a:spcPct val="0"/>
              </a:spcAft>
              <a:buSzTx/>
              <a:buNone/>
            </a:pPr>
            <a:r>
              <a:rPr lang="en-US" altLang="en-US" dirty="0">
                <a:solidFill>
                  <a:srgbClr val="000000"/>
                </a:solidFill>
                <a:latin typeface="Baskerville Old Face" panose="02020602080505020303" pitchFamily="18" charset="0"/>
              </a:rPr>
              <a:t>Mean Squared Error: </a:t>
            </a:r>
            <a:r>
              <a:rPr lang="en-US" altLang="en-US" b="1" dirty="0" smtClean="0">
                <a:solidFill>
                  <a:srgbClr val="000000"/>
                </a:solidFill>
                <a:latin typeface="Baskerville Old Face" panose="02020602080505020303" pitchFamily="18" charset="0"/>
              </a:rPr>
              <a:t> </a:t>
            </a:r>
            <a:r>
              <a:rPr lang="en-IN" dirty="0" smtClean="0">
                <a:solidFill>
                  <a:schemeClr val="bg1"/>
                </a:solidFill>
                <a:latin typeface="Baskerville Old Face" panose="02020602080505020303" pitchFamily="18" charset="0"/>
              </a:rPr>
              <a:t>0.0362</a:t>
            </a:r>
            <a:endParaRPr lang="en-US" altLang="en-US" b="1" dirty="0">
              <a:solidFill>
                <a:schemeClr val="bg1"/>
              </a:solidFill>
              <a:latin typeface="Baskerville Old Face" panose="02020602080505020303" pitchFamily="18" charset="0"/>
            </a:endParaRPr>
          </a:p>
          <a:p>
            <a:pPr marL="0" lvl="0" indent="0" eaLnBrk="0" fontAlgn="base" hangingPunct="0">
              <a:lnSpc>
                <a:spcPct val="100000"/>
              </a:lnSpc>
              <a:spcBef>
                <a:spcPct val="0"/>
              </a:spcBef>
              <a:spcAft>
                <a:spcPct val="0"/>
              </a:spcAft>
              <a:buSzTx/>
              <a:buNone/>
            </a:pPr>
            <a:r>
              <a:rPr lang="en-US" altLang="en-US" dirty="0" smtClean="0">
                <a:solidFill>
                  <a:srgbClr val="000000"/>
                </a:solidFill>
                <a:latin typeface="Baskerville Old Face" panose="02020602080505020303" pitchFamily="18" charset="0"/>
              </a:rPr>
              <a:t>R-squared </a:t>
            </a:r>
            <a:r>
              <a:rPr lang="en-US" altLang="en-US" dirty="0">
                <a:solidFill>
                  <a:srgbClr val="000000"/>
                </a:solidFill>
                <a:latin typeface="Baskerville Old Face" panose="02020602080505020303" pitchFamily="18" charset="0"/>
              </a:rPr>
              <a:t>Score: </a:t>
            </a:r>
            <a:r>
              <a:rPr lang="en-IN" dirty="0" smtClean="0">
                <a:solidFill>
                  <a:schemeClr val="bg1"/>
                </a:solidFill>
                <a:latin typeface="Baskerville Old Face" panose="02020602080505020303" pitchFamily="18" charset="0"/>
              </a:rPr>
              <a:t>0.962</a:t>
            </a:r>
            <a:endParaRPr lang="en-IN" dirty="0">
              <a:latin typeface="Baskerville Old Face" panose="02020602080505020303" pitchFamily="18" charset="0"/>
            </a:endParaRPr>
          </a:p>
          <a:p>
            <a:pPr marL="0" lvl="0" indent="0" eaLnBrk="0" fontAlgn="base" hangingPunct="0">
              <a:lnSpc>
                <a:spcPct val="100000"/>
              </a:lnSpc>
              <a:spcBef>
                <a:spcPct val="0"/>
              </a:spcBef>
              <a:spcAft>
                <a:spcPct val="0"/>
              </a:spcAft>
              <a:buSzTx/>
              <a:buNone/>
            </a:pPr>
            <a:endParaRPr lang="en-US" altLang="en-US" b="1" dirty="0">
              <a:latin typeface="Baskerville Old Face" panose="02020602080505020303" pitchFamily="18" charset="0"/>
            </a:endParaRPr>
          </a:p>
          <a:p>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450874"/>
            <a:ext cx="5555226" cy="440712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799" y="2450874"/>
            <a:ext cx="6172201" cy="4464279"/>
          </a:xfrm>
          <a:prstGeom prst="rect">
            <a:avLst/>
          </a:prstGeom>
        </p:spPr>
      </p:pic>
    </p:spTree>
    <p:extLst>
      <p:ext uri="{BB962C8B-B14F-4D97-AF65-F5344CB8AC3E}">
        <p14:creationId xmlns:p14="http://schemas.microsoft.com/office/powerpoint/2010/main" val="21063008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568" y="0"/>
            <a:ext cx="10142843" cy="766916"/>
          </a:xfrm>
        </p:spPr>
        <p:txBody>
          <a:bodyPr>
            <a:normAutofit/>
          </a:bodyPr>
          <a:lstStyle/>
          <a:p>
            <a:r>
              <a:rPr lang="en-US" sz="3200" dirty="0" err="1">
                <a:solidFill>
                  <a:schemeClr val="bg1"/>
                </a:solidFill>
                <a:latin typeface="Baskerville Old Face" panose="02020602080505020303" pitchFamily="18" charset="0"/>
              </a:rPr>
              <a:t>Estimaters</a:t>
            </a:r>
            <a:r>
              <a:rPr lang="en-US" sz="3200" dirty="0">
                <a:solidFill>
                  <a:schemeClr val="bg1"/>
                </a:solidFill>
                <a:latin typeface="Baskerville Old Face" panose="02020602080505020303" pitchFamily="18" charset="0"/>
              </a:rPr>
              <a:t> in Random forest </a:t>
            </a:r>
            <a:r>
              <a:rPr lang="en-US" sz="3200" dirty="0" err="1">
                <a:solidFill>
                  <a:schemeClr val="bg1"/>
                </a:solidFill>
                <a:latin typeface="Baskerville Old Face" panose="02020602080505020303" pitchFamily="18" charset="0"/>
              </a:rPr>
              <a:t>regressor</a:t>
            </a:r>
            <a:endParaRPr lang="en-IN" sz="3200" dirty="0">
              <a:solidFill>
                <a:schemeClr val="bg1"/>
              </a:solidFill>
              <a:latin typeface="Baskerville Old Face" panose="02020602080505020303" pitchFamily="18" charset="0"/>
            </a:endParaRPr>
          </a:p>
        </p:txBody>
      </p:sp>
      <p:sp>
        <p:nvSpPr>
          <p:cNvPr id="3" name="Content Placeholder 2"/>
          <p:cNvSpPr>
            <a:spLocks noGrp="1"/>
          </p:cNvSpPr>
          <p:nvPr>
            <p:ph sz="half" idx="1"/>
          </p:nvPr>
        </p:nvSpPr>
        <p:spPr>
          <a:xfrm>
            <a:off x="1141410" y="766916"/>
            <a:ext cx="4878389" cy="5368414"/>
          </a:xfrm>
        </p:spPr>
        <p:txBody>
          <a:bodyPr>
            <a:noAutofit/>
          </a:bodyPr>
          <a:lstStyle/>
          <a:p>
            <a:r>
              <a:rPr lang="en-IN" b="1" dirty="0">
                <a:latin typeface="Baskerville Old Face" panose="02020602080505020303" pitchFamily="18" charset="0"/>
              </a:rPr>
              <a:t>With Duplicates and Outliers</a:t>
            </a:r>
          </a:p>
          <a:p>
            <a:pPr marL="0" lvl="0" indent="0" eaLnBrk="0" fontAlgn="base" hangingPunct="0">
              <a:lnSpc>
                <a:spcPct val="100000"/>
              </a:lnSpc>
              <a:spcBef>
                <a:spcPct val="0"/>
              </a:spcBef>
              <a:spcAft>
                <a:spcPct val="0"/>
              </a:spcAft>
              <a:buSzTx/>
              <a:buNone/>
            </a:pPr>
            <a:endParaRPr lang="en-IN" dirty="0" smtClean="0">
              <a:latin typeface="Baskerville Old Face" panose="02020602080505020303" pitchFamily="18" charset="0"/>
            </a:endParaRPr>
          </a:p>
          <a:p>
            <a:pPr marL="0" lvl="0" indent="0" eaLnBrk="0" fontAlgn="base" hangingPunct="0">
              <a:lnSpc>
                <a:spcPct val="100000"/>
              </a:lnSpc>
              <a:spcBef>
                <a:spcPct val="0"/>
              </a:spcBef>
              <a:spcAft>
                <a:spcPct val="0"/>
              </a:spcAft>
              <a:buSzTx/>
              <a:buNone/>
            </a:pPr>
            <a:r>
              <a:rPr lang="en-IN" dirty="0" smtClean="0">
                <a:solidFill>
                  <a:schemeClr val="bg1"/>
                </a:solidFill>
                <a:latin typeface="Baskerville Old Face" panose="02020602080505020303" pitchFamily="18" charset="0"/>
              </a:rPr>
              <a:t>Random </a:t>
            </a:r>
            <a:r>
              <a:rPr lang="en-IN" dirty="0">
                <a:solidFill>
                  <a:schemeClr val="bg1"/>
                </a:solidFill>
                <a:latin typeface="Baskerville Old Face" panose="02020602080505020303" pitchFamily="18" charset="0"/>
              </a:rPr>
              <a:t>Forest Model 1 </a:t>
            </a:r>
            <a:r>
              <a:rPr lang="en-IN" dirty="0" smtClean="0">
                <a:solidFill>
                  <a:schemeClr val="bg1"/>
                </a:solidFill>
                <a:latin typeface="Baskerville Old Face" panose="02020602080505020303" pitchFamily="18" charset="0"/>
              </a:rPr>
              <a:t>– </a:t>
            </a:r>
          </a:p>
          <a:p>
            <a:pPr marL="0" lvl="0" indent="0" eaLnBrk="0" fontAlgn="base" hangingPunct="0">
              <a:lnSpc>
                <a:spcPct val="100000"/>
              </a:lnSpc>
              <a:spcBef>
                <a:spcPct val="0"/>
              </a:spcBef>
              <a:spcAft>
                <a:spcPct val="0"/>
              </a:spcAft>
              <a:buSzTx/>
              <a:buNone/>
            </a:pPr>
            <a:r>
              <a:rPr lang="en-IN" dirty="0" smtClean="0">
                <a:solidFill>
                  <a:schemeClr val="bg1"/>
                </a:solidFill>
                <a:latin typeface="Baskerville Old Face" panose="02020602080505020303" pitchFamily="18" charset="0"/>
              </a:rPr>
              <a:t>Mean </a:t>
            </a:r>
            <a:r>
              <a:rPr lang="en-IN" dirty="0">
                <a:solidFill>
                  <a:schemeClr val="bg1"/>
                </a:solidFill>
                <a:latin typeface="Baskerville Old Face" panose="02020602080505020303" pitchFamily="18" charset="0"/>
              </a:rPr>
              <a:t>Squared Error (MSE): </a:t>
            </a:r>
            <a:r>
              <a:rPr lang="en-IN" dirty="0" smtClean="0">
                <a:solidFill>
                  <a:schemeClr val="bg1"/>
                </a:solidFill>
                <a:latin typeface="Baskerville Old Face" panose="02020602080505020303" pitchFamily="18" charset="0"/>
              </a:rPr>
              <a:t>0.062</a:t>
            </a:r>
          </a:p>
          <a:p>
            <a:pPr marL="0" lvl="0" indent="0" eaLnBrk="0" fontAlgn="base" hangingPunct="0">
              <a:lnSpc>
                <a:spcPct val="100000"/>
              </a:lnSpc>
              <a:spcBef>
                <a:spcPct val="0"/>
              </a:spcBef>
              <a:spcAft>
                <a:spcPct val="0"/>
              </a:spcAft>
              <a:buSzTx/>
              <a:buNone/>
            </a:pPr>
            <a:r>
              <a:rPr lang="en-IN" dirty="0" smtClean="0">
                <a:solidFill>
                  <a:schemeClr val="bg1"/>
                </a:solidFill>
                <a:latin typeface="Baskerville Old Face" panose="02020602080505020303" pitchFamily="18" charset="0"/>
              </a:rPr>
              <a:t>Random </a:t>
            </a:r>
            <a:r>
              <a:rPr lang="en-IN" dirty="0">
                <a:solidFill>
                  <a:schemeClr val="bg1"/>
                </a:solidFill>
                <a:latin typeface="Baskerville Old Face" panose="02020602080505020303" pitchFamily="18" charset="0"/>
              </a:rPr>
              <a:t>Forest Model 1 </a:t>
            </a:r>
            <a:r>
              <a:rPr lang="en-IN" dirty="0" smtClean="0">
                <a:solidFill>
                  <a:schemeClr val="bg1"/>
                </a:solidFill>
                <a:latin typeface="Baskerville Old Face" panose="02020602080505020303" pitchFamily="18" charset="0"/>
              </a:rPr>
              <a:t>– </a:t>
            </a:r>
          </a:p>
          <a:p>
            <a:pPr marL="0" lvl="0" indent="0" eaLnBrk="0" fontAlgn="base" hangingPunct="0">
              <a:lnSpc>
                <a:spcPct val="100000"/>
              </a:lnSpc>
              <a:spcBef>
                <a:spcPct val="0"/>
              </a:spcBef>
              <a:spcAft>
                <a:spcPct val="0"/>
              </a:spcAft>
              <a:buSzTx/>
              <a:buNone/>
            </a:pPr>
            <a:r>
              <a:rPr lang="en-IN" dirty="0" smtClean="0">
                <a:solidFill>
                  <a:schemeClr val="bg1"/>
                </a:solidFill>
                <a:latin typeface="Baskerville Old Face" panose="02020602080505020303" pitchFamily="18" charset="0"/>
              </a:rPr>
              <a:t>R-squared </a:t>
            </a:r>
            <a:r>
              <a:rPr lang="en-IN" dirty="0">
                <a:solidFill>
                  <a:schemeClr val="bg1"/>
                </a:solidFill>
                <a:latin typeface="Baskerville Old Face" panose="02020602080505020303" pitchFamily="18" charset="0"/>
              </a:rPr>
              <a:t>Score: </a:t>
            </a:r>
            <a:r>
              <a:rPr lang="en-IN" dirty="0" smtClean="0">
                <a:solidFill>
                  <a:schemeClr val="bg1"/>
                </a:solidFill>
                <a:latin typeface="Baskerville Old Face" panose="02020602080505020303" pitchFamily="18" charset="0"/>
              </a:rPr>
              <a:t>0.94</a:t>
            </a:r>
          </a:p>
          <a:p>
            <a:pPr marL="0" lvl="0" indent="0" eaLnBrk="0" fontAlgn="base" hangingPunct="0">
              <a:lnSpc>
                <a:spcPct val="100000"/>
              </a:lnSpc>
              <a:spcBef>
                <a:spcPct val="0"/>
              </a:spcBef>
              <a:spcAft>
                <a:spcPct val="0"/>
              </a:spcAft>
              <a:buSzTx/>
              <a:buNone/>
            </a:pPr>
            <a:r>
              <a:rPr lang="en-IN" dirty="0" smtClean="0">
                <a:solidFill>
                  <a:schemeClr val="bg1"/>
                </a:solidFill>
                <a:latin typeface="Baskerville Old Face" panose="02020602080505020303" pitchFamily="18" charset="0"/>
              </a:rPr>
              <a:t>Random </a:t>
            </a:r>
            <a:r>
              <a:rPr lang="en-IN" dirty="0">
                <a:solidFill>
                  <a:schemeClr val="bg1"/>
                </a:solidFill>
                <a:latin typeface="Baskerville Old Face" panose="02020602080505020303" pitchFamily="18" charset="0"/>
              </a:rPr>
              <a:t>Forest Model 2 </a:t>
            </a:r>
            <a:r>
              <a:rPr lang="en-IN" dirty="0" smtClean="0">
                <a:solidFill>
                  <a:schemeClr val="bg1"/>
                </a:solidFill>
                <a:latin typeface="Baskerville Old Face" panose="02020602080505020303" pitchFamily="18" charset="0"/>
              </a:rPr>
              <a:t>– </a:t>
            </a:r>
          </a:p>
          <a:p>
            <a:pPr marL="0" lvl="0" indent="0" eaLnBrk="0" fontAlgn="base" hangingPunct="0">
              <a:lnSpc>
                <a:spcPct val="100000"/>
              </a:lnSpc>
              <a:spcBef>
                <a:spcPct val="0"/>
              </a:spcBef>
              <a:spcAft>
                <a:spcPct val="0"/>
              </a:spcAft>
              <a:buSzTx/>
              <a:buNone/>
            </a:pPr>
            <a:r>
              <a:rPr lang="en-IN" dirty="0" smtClean="0">
                <a:solidFill>
                  <a:schemeClr val="bg1"/>
                </a:solidFill>
                <a:latin typeface="Baskerville Old Face" panose="02020602080505020303" pitchFamily="18" charset="0"/>
              </a:rPr>
              <a:t>Mean </a:t>
            </a:r>
            <a:r>
              <a:rPr lang="en-IN" dirty="0">
                <a:solidFill>
                  <a:schemeClr val="bg1"/>
                </a:solidFill>
                <a:latin typeface="Baskerville Old Face" panose="02020602080505020303" pitchFamily="18" charset="0"/>
              </a:rPr>
              <a:t>Squared Error (MSE): </a:t>
            </a:r>
            <a:r>
              <a:rPr lang="en-IN" dirty="0" smtClean="0">
                <a:solidFill>
                  <a:schemeClr val="bg1"/>
                </a:solidFill>
                <a:latin typeface="Baskerville Old Face" panose="02020602080505020303" pitchFamily="18" charset="0"/>
              </a:rPr>
              <a:t>0.043</a:t>
            </a:r>
          </a:p>
          <a:p>
            <a:pPr marL="0" lvl="0" indent="0" eaLnBrk="0" fontAlgn="base" hangingPunct="0">
              <a:lnSpc>
                <a:spcPct val="100000"/>
              </a:lnSpc>
              <a:spcBef>
                <a:spcPct val="0"/>
              </a:spcBef>
              <a:spcAft>
                <a:spcPct val="0"/>
              </a:spcAft>
              <a:buSzTx/>
              <a:buNone/>
            </a:pPr>
            <a:r>
              <a:rPr lang="en-IN" dirty="0" smtClean="0">
                <a:solidFill>
                  <a:schemeClr val="bg1"/>
                </a:solidFill>
                <a:latin typeface="Baskerville Old Face" panose="02020602080505020303" pitchFamily="18" charset="0"/>
              </a:rPr>
              <a:t>Random </a:t>
            </a:r>
            <a:r>
              <a:rPr lang="en-IN" dirty="0">
                <a:solidFill>
                  <a:schemeClr val="bg1"/>
                </a:solidFill>
                <a:latin typeface="Baskerville Old Face" panose="02020602080505020303" pitchFamily="18" charset="0"/>
              </a:rPr>
              <a:t>Forest Model 2 </a:t>
            </a:r>
            <a:r>
              <a:rPr lang="en-IN" dirty="0" smtClean="0">
                <a:solidFill>
                  <a:schemeClr val="bg1"/>
                </a:solidFill>
                <a:latin typeface="Baskerville Old Face" panose="02020602080505020303" pitchFamily="18" charset="0"/>
              </a:rPr>
              <a:t>– </a:t>
            </a:r>
          </a:p>
          <a:p>
            <a:pPr marL="0" lvl="0" indent="0" eaLnBrk="0" fontAlgn="base" hangingPunct="0">
              <a:lnSpc>
                <a:spcPct val="100000"/>
              </a:lnSpc>
              <a:spcBef>
                <a:spcPct val="0"/>
              </a:spcBef>
              <a:spcAft>
                <a:spcPct val="0"/>
              </a:spcAft>
              <a:buSzTx/>
              <a:buNone/>
            </a:pPr>
            <a:r>
              <a:rPr lang="en-IN" dirty="0" smtClean="0">
                <a:solidFill>
                  <a:schemeClr val="bg1"/>
                </a:solidFill>
                <a:latin typeface="Baskerville Old Face" panose="02020602080505020303" pitchFamily="18" charset="0"/>
              </a:rPr>
              <a:t>R-squared </a:t>
            </a:r>
            <a:r>
              <a:rPr lang="en-IN" dirty="0">
                <a:solidFill>
                  <a:schemeClr val="bg1"/>
                </a:solidFill>
                <a:latin typeface="Baskerville Old Face" panose="02020602080505020303" pitchFamily="18" charset="0"/>
              </a:rPr>
              <a:t>Score: </a:t>
            </a:r>
            <a:r>
              <a:rPr lang="en-IN" dirty="0" smtClean="0">
                <a:solidFill>
                  <a:schemeClr val="bg1"/>
                </a:solidFill>
                <a:latin typeface="Baskerville Old Face" panose="02020602080505020303" pitchFamily="18" charset="0"/>
              </a:rPr>
              <a:t>0.958</a:t>
            </a:r>
          </a:p>
          <a:p>
            <a:pPr marL="0" lvl="0" indent="0" eaLnBrk="0" fontAlgn="base" hangingPunct="0">
              <a:lnSpc>
                <a:spcPct val="100000"/>
              </a:lnSpc>
              <a:spcBef>
                <a:spcPct val="0"/>
              </a:spcBef>
              <a:spcAft>
                <a:spcPct val="0"/>
              </a:spcAft>
              <a:buSzTx/>
              <a:buNone/>
            </a:pPr>
            <a:r>
              <a:rPr lang="en-IN" dirty="0" smtClean="0">
                <a:solidFill>
                  <a:schemeClr val="bg1"/>
                </a:solidFill>
                <a:latin typeface="Baskerville Old Face" panose="02020602080505020303" pitchFamily="18" charset="0"/>
              </a:rPr>
              <a:t>Random </a:t>
            </a:r>
            <a:r>
              <a:rPr lang="en-IN" dirty="0">
                <a:solidFill>
                  <a:schemeClr val="bg1"/>
                </a:solidFill>
                <a:latin typeface="Baskerville Old Face" panose="02020602080505020303" pitchFamily="18" charset="0"/>
              </a:rPr>
              <a:t>Forest Model 3 </a:t>
            </a:r>
            <a:r>
              <a:rPr lang="en-IN" dirty="0" smtClean="0">
                <a:solidFill>
                  <a:schemeClr val="bg1"/>
                </a:solidFill>
                <a:latin typeface="Baskerville Old Face" panose="02020602080505020303" pitchFamily="18" charset="0"/>
              </a:rPr>
              <a:t>–</a:t>
            </a:r>
          </a:p>
          <a:p>
            <a:pPr marL="0" lvl="0" indent="0" eaLnBrk="0" fontAlgn="base" hangingPunct="0">
              <a:lnSpc>
                <a:spcPct val="100000"/>
              </a:lnSpc>
              <a:spcBef>
                <a:spcPct val="0"/>
              </a:spcBef>
              <a:spcAft>
                <a:spcPct val="0"/>
              </a:spcAft>
              <a:buSzTx/>
              <a:buNone/>
            </a:pPr>
            <a:r>
              <a:rPr lang="en-IN" dirty="0" smtClean="0">
                <a:solidFill>
                  <a:schemeClr val="bg1"/>
                </a:solidFill>
                <a:latin typeface="Baskerville Old Face" panose="02020602080505020303" pitchFamily="18" charset="0"/>
              </a:rPr>
              <a:t>Mean </a:t>
            </a:r>
            <a:r>
              <a:rPr lang="en-IN" dirty="0">
                <a:solidFill>
                  <a:schemeClr val="bg1"/>
                </a:solidFill>
                <a:latin typeface="Baskerville Old Face" panose="02020602080505020303" pitchFamily="18" charset="0"/>
              </a:rPr>
              <a:t>Squared Error (MSE): </a:t>
            </a:r>
            <a:r>
              <a:rPr lang="en-IN" dirty="0" smtClean="0">
                <a:solidFill>
                  <a:schemeClr val="bg1"/>
                </a:solidFill>
                <a:latin typeface="Baskerville Old Face" panose="02020602080505020303" pitchFamily="18" charset="0"/>
              </a:rPr>
              <a:t>0.038</a:t>
            </a:r>
          </a:p>
          <a:p>
            <a:pPr marL="0" lvl="0" indent="0" eaLnBrk="0" fontAlgn="base" hangingPunct="0">
              <a:lnSpc>
                <a:spcPct val="100000"/>
              </a:lnSpc>
              <a:spcBef>
                <a:spcPct val="0"/>
              </a:spcBef>
              <a:spcAft>
                <a:spcPct val="0"/>
              </a:spcAft>
              <a:buSzTx/>
              <a:buNone/>
            </a:pPr>
            <a:r>
              <a:rPr lang="en-IN" dirty="0" smtClean="0">
                <a:solidFill>
                  <a:schemeClr val="bg1"/>
                </a:solidFill>
                <a:latin typeface="Baskerville Old Face" panose="02020602080505020303" pitchFamily="18" charset="0"/>
              </a:rPr>
              <a:t>Random </a:t>
            </a:r>
            <a:r>
              <a:rPr lang="en-IN" dirty="0">
                <a:solidFill>
                  <a:schemeClr val="bg1"/>
                </a:solidFill>
                <a:latin typeface="Baskerville Old Face" panose="02020602080505020303" pitchFamily="18" charset="0"/>
              </a:rPr>
              <a:t>Forest Model 3 </a:t>
            </a:r>
            <a:r>
              <a:rPr lang="en-IN" dirty="0" smtClean="0">
                <a:solidFill>
                  <a:schemeClr val="bg1"/>
                </a:solidFill>
                <a:latin typeface="Baskerville Old Face" panose="02020602080505020303" pitchFamily="18" charset="0"/>
              </a:rPr>
              <a:t>- </a:t>
            </a:r>
          </a:p>
          <a:p>
            <a:pPr marL="0" lvl="0" indent="0" eaLnBrk="0" fontAlgn="base" hangingPunct="0">
              <a:lnSpc>
                <a:spcPct val="100000"/>
              </a:lnSpc>
              <a:spcBef>
                <a:spcPct val="0"/>
              </a:spcBef>
              <a:spcAft>
                <a:spcPct val="0"/>
              </a:spcAft>
              <a:buSzTx/>
              <a:buNone/>
            </a:pPr>
            <a:r>
              <a:rPr lang="en-IN" dirty="0" smtClean="0">
                <a:solidFill>
                  <a:schemeClr val="bg1"/>
                </a:solidFill>
                <a:latin typeface="Baskerville Old Face" panose="02020602080505020303" pitchFamily="18" charset="0"/>
              </a:rPr>
              <a:t>R-squared </a:t>
            </a:r>
            <a:r>
              <a:rPr lang="en-IN" dirty="0">
                <a:solidFill>
                  <a:schemeClr val="bg1"/>
                </a:solidFill>
                <a:latin typeface="Baskerville Old Face" panose="02020602080505020303" pitchFamily="18" charset="0"/>
              </a:rPr>
              <a:t>Score: 0.963</a:t>
            </a:r>
            <a:r>
              <a:rPr lang="en-IN" dirty="0" smtClean="0">
                <a:solidFill>
                  <a:schemeClr val="bg1"/>
                </a:solidFill>
                <a:latin typeface="Baskerville Old Face" panose="02020602080505020303" pitchFamily="18" charset="0"/>
              </a:rPr>
              <a:t> </a:t>
            </a:r>
            <a:r>
              <a:rPr lang="en-IN" dirty="0">
                <a:solidFill>
                  <a:schemeClr val="bg1"/>
                </a:solidFill>
                <a:latin typeface="Baskerville Old Face" panose="02020602080505020303" pitchFamily="18" charset="0"/>
              </a:rPr>
              <a:t/>
            </a:r>
            <a:br>
              <a:rPr lang="en-IN" dirty="0">
                <a:solidFill>
                  <a:schemeClr val="bg1"/>
                </a:solidFill>
                <a:latin typeface="Baskerville Old Face" panose="02020602080505020303" pitchFamily="18" charset="0"/>
              </a:rPr>
            </a:br>
            <a:endParaRPr lang="en-US" altLang="en-US" b="1" dirty="0">
              <a:solidFill>
                <a:schemeClr val="bg1"/>
              </a:solidFill>
              <a:latin typeface="Baskerville Old Face" panose="02020602080505020303" pitchFamily="18" charset="0"/>
            </a:endParaRPr>
          </a:p>
        </p:txBody>
      </p:sp>
      <p:sp>
        <p:nvSpPr>
          <p:cNvPr id="4" name="Content Placeholder 3"/>
          <p:cNvSpPr>
            <a:spLocks noGrp="1"/>
          </p:cNvSpPr>
          <p:nvPr>
            <p:ph sz="half" idx="2"/>
          </p:nvPr>
        </p:nvSpPr>
        <p:spPr>
          <a:xfrm>
            <a:off x="6172200" y="766915"/>
            <a:ext cx="4875211" cy="5368413"/>
          </a:xfrm>
        </p:spPr>
        <p:txBody>
          <a:bodyPr>
            <a:noAutofit/>
          </a:bodyPr>
          <a:lstStyle/>
          <a:p>
            <a:r>
              <a:rPr lang="en-IN" b="1" dirty="0">
                <a:latin typeface="Baskerville Old Face" panose="02020602080505020303" pitchFamily="18" charset="0"/>
              </a:rPr>
              <a:t>Removing Duplicates and Outliers</a:t>
            </a:r>
          </a:p>
          <a:p>
            <a:pPr marL="0" lvl="0" indent="0" eaLnBrk="0" fontAlgn="base" hangingPunct="0">
              <a:lnSpc>
                <a:spcPct val="100000"/>
              </a:lnSpc>
              <a:spcBef>
                <a:spcPct val="0"/>
              </a:spcBef>
              <a:spcAft>
                <a:spcPct val="0"/>
              </a:spcAft>
              <a:buSzTx/>
              <a:buNone/>
            </a:pPr>
            <a:endParaRPr lang="en-IN" dirty="0" smtClean="0">
              <a:latin typeface="Baskerville Old Face" panose="02020602080505020303" pitchFamily="18" charset="0"/>
            </a:endParaRPr>
          </a:p>
          <a:p>
            <a:pPr marL="0" lvl="0" indent="0" eaLnBrk="0" fontAlgn="base" hangingPunct="0">
              <a:lnSpc>
                <a:spcPct val="100000"/>
              </a:lnSpc>
              <a:spcBef>
                <a:spcPct val="0"/>
              </a:spcBef>
              <a:spcAft>
                <a:spcPct val="0"/>
              </a:spcAft>
              <a:buSzTx/>
              <a:buNone/>
            </a:pPr>
            <a:r>
              <a:rPr lang="en-IN" dirty="0" smtClean="0">
                <a:solidFill>
                  <a:schemeClr val="bg1"/>
                </a:solidFill>
                <a:latin typeface="Baskerville Old Face" panose="02020602080505020303" pitchFamily="18" charset="0"/>
              </a:rPr>
              <a:t>Random </a:t>
            </a:r>
            <a:r>
              <a:rPr lang="en-IN" dirty="0">
                <a:solidFill>
                  <a:schemeClr val="bg1"/>
                </a:solidFill>
                <a:latin typeface="Baskerville Old Face" panose="02020602080505020303" pitchFamily="18" charset="0"/>
              </a:rPr>
              <a:t>Forest Model 1 </a:t>
            </a:r>
            <a:r>
              <a:rPr lang="en-IN" dirty="0" smtClean="0">
                <a:solidFill>
                  <a:schemeClr val="bg1"/>
                </a:solidFill>
                <a:latin typeface="Baskerville Old Face" panose="02020602080505020303" pitchFamily="18" charset="0"/>
              </a:rPr>
              <a:t>– </a:t>
            </a:r>
          </a:p>
          <a:p>
            <a:pPr marL="0" lvl="0" indent="0" eaLnBrk="0" fontAlgn="base" hangingPunct="0">
              <a:lnSpc>
                <a:spcPct val="100000"/>
              </a:lnSpc>
              <a:spcBef>
                <a:spcPct val="0"/>
              </a:spcBef>
              <a:spcAft>
                <a:spcPct val="0"/>
              </a:spcAft>
              <a:buSzTx/>
              <a:buNone/>
            </a:pPr>
            <a:r>
              <a:rPr lang="en-IN" dirty="0" smtClean="0">
                <a:solidFill>
                  <a:schemeClr val="bg1"/>
                </a:solidFill>
                <a:latin typeface="Baskerville Old Face" panose="02020602080505020303" pitchFamily="18" charset="0"/>
              </a:rPr>
              <a:t>Mean </a:t>
            </a:r>
            <a:r>
              <a:rPr lang="en-IN" dirty="0">
                <a:solidFill>
                  <a:schemeClr val="bg1"/>
                </a:solidFill>
                <a:latin typeface="Baskerville Old Face" panose="02020602080505020303" pitchFamily="18" charset="0"/>
              </a:rPr>
              <a:t>Squared Error (MSE): </a:t>
            </a:r>
            <a:r>
              <a:rPr lang="en-IN" dirty="0" smtClean="0">
                <a:solidFill>
                  <a:schemeClr val="bg1"/>
                </a:solidFill>
                <a:latin typeface="Baskerville Old Face" panose="02020602080505020303" pitchFamily="18" charset="0"/>
              </a:rPr>
              <a:t>0.058</a:t>
            </a:r>
          </a:p>
          <a:p>
            <a:pPr marL="0" lvl="0" indent="0" eaLnBrk="0" fontAlgn="base" hangingPunct="0">
              <a:lnSpc>
                <a:spcPct val="100000"/>
              </a:lnSpc>
              <a:spcBef>
                <a:spcPct val="0"/>
              </a:spcBef>
              <a:spcAft>
                <a:spcPct val="0"/>
              </a:spcAft>
              <a:buSzTx/>
              <a:buNone/>
            </a:pPr>
            <a:r>
              <a:rPr lang="en-IN" dirty="0" smtClean="0">
                <a:solidFill>
                  <a:schemeClr val="bg1"/>
                </a:solidFill>
                <a:latin typeface="Baskerville Old Face" panose="02020602080505020303" pitchFamily="18" charset="0"/>
              </a:rPr>
              <a:t> </a:t>
            </a:r>
            <a:r>
              <a:rPr lang="en-IN" dirty="0">
                <a:solidFill>
                  <a:schemeClr val="bg1"/>
                </a:solidFill>
                <a:latin typeface="Baskerville Old Face" panose="02020602080505020303" pitchFamily="18" charset="0"/>
              </a:rPr>
              <a:t>Random Forest Model 1 </a:t>
            </a:r>
            <a:r>
              <a:rPr lang="en-IN" dirty="0" smtClean="0">
                <a:solidFill>
                  <a:schemeClr val="bg1"/>
                </a:solidFill>
                <a:latin typeface="Baskerville Old Face" panose="02020602080505020303" pitchFamily="18" charset="0"/>
              </a:rPr>
              <a:t>– </a:t>
            </a:r>
          </a:p>
          <a:p>
            <a:pPr marL="0" lvl="0" indent="0" eaLnBrk="0" fontAlgn="base" hangingPunct="0">
              <a:lnSpc>
                <a:spcPct val="100000"/>
              </a:lnSpc>
              <a:spcBef>
                <a:spcPct val="0"/>
              </a:spcBef>
              <a:spcAft>
                <a:spcPct val="0"/>
              </a:spcAft>
              <a:buSzTx/>
              <a:buNone/>
            </a:pPr>
            <a:r>
              <a:rPr lang="en-IN" dirty="0" smtClean="0">
                <a:solidFill>
                  <a:schemeClr val="bg1"/>
                </a:solidFill>
                <a:latin typeface="Baskerville Old Face" panose="02020602080505020303" pitchFamily="18" charset="0"/>
              </a:rPr>
              <a:t>R-squared </a:t>
            </a:r>
            <a:r>
              <a:rPr lang="en-IN" dirty="0">
                <a:solidFill>
                  <a:schemeClr val="bg1"/>
                </a:solidFill>
                <a:latin typeface="Baskerville Old Face" panose="02020602080505020303" pitchFamily="18" charset="0"/>
              </a:rPr>
              <a:t>Score: 0.94 </a:t>
            </a:r>
            <a:endParaRPr lang="en-IN" dirty="0" smtClean="0">
              <a:solidFill>
                <a:schemeClr val="bg1"/>
              </a:solidFill>
              <a:latin typeface="Baskerville Old Face" panose="02020602080505020303" pitchFamily="18" charset="0"/>
            </a:endParaRPr>
          </a:p>
          <a:p>
            <a:pPr marL="0" lvl="0" indent="0" eaLnBrk="0" fontAlgn="base" hangingPunct="0">
              <a:lnSpc>
                <a:spcPct val="100000"/>
              </a:lnSpc>
              <a:spcBef>
                <a:spcPct val="0"/>
              </a:spcBef>
              <a:spcAft>
                <a:spcPct val="0"/>
              </a:spcAft>
              <a:buSzTx/>
              <a:buNone/>
            </a:pPr>
            <a:r>
              <a:rPr lang="en-IN" dirty="0" smtClean="0">
                <a:solidFill>
                  <a:schemeClr val="bg1"/>
                </a:solidFill>
                <a:latin typeface="Baskerville Old Face" panose="02020602080505020303" pitchFamily="18" charset="0"/>
              </a:rPr>
              <a:t>Random </a:t>
            </a:r>
            <a:r>
              <a:rPr lang="en-IN" dirty="0">
                <a:solidFill>
                  <a:schemeClr val="bg1"/>
                </a:solidFill>
                <a:latin typeface="Baskerville Old Face" panose="02020602080505020303" pitchFamily="18" charset="0"/>
              </a:rPr>
              <a:t>Forest Model 2 </a:t>
            </a:r>
            <a:r>
              <a:rPr lang="en-IN" dirty="0" smtClean="0">
                <a:solidFill>
                  <a:schemeClr val="bg1"/>
                </a:solidFill>
                <a:latin typeface="Baskerville Old Face" panose="02020602080505020303" pitchFamily="18" charset="0"/>
              </a:rPr>
              <a:t>– </a:t>
            </a:r>
          </a:p>
          <a:p>
            <a:pPr marL="0" lvl="0" indent="0" eaLnBrk="0" fontAlgn="base" hangingPunct="0">
              <a:lnSpc>
                <a:spcPct val="100000"/>
              </a:lnSpc>
              <a:spcBef>
                <a:spcPct val="0"/>
              </a:spcBef>
              <a:spcAft>
                <a:spcPct val="0"/>
              </a:spcAft>
              <a:buSzTx/>
              <a:buNone/>
            </a:pPr>
            <a:r>
              <a:rPr lang="en-IN" dirty="0" smtClean="0">
                <a:solidFill>
                  <a:schemeClr val="bg1"/>
                </a:solidFill>
                <a:latin typeface="Baskerville Old Face" panose="02020602080505020303" pitchFamily="18" charset="0"/>
              </a:rPr>
              <a:t>Mean </a:t>
            </a:r>
            <a:r>
              <a:rPr lang="en-IN" dirty="0">
                <a:solidFill>
                  <a:schemeClr val="bg1"/>
                </a:solidFill>
                <a:latin typeface="Baskerville Old Face" panose="02020602080505020303" pitchFamily="18" charset="0"/>
              </a:rPr>
              <a:t>Squared Error (MSE): 0.04 </a:t>
            </a:r>
            <a:endParaRPr lang="en-IN" dirty="0" smtClean="0">
              <a:solidFill>
                <a:schemeClr val="bg1"/>
              </a:solidFill>
              <a:latin typeface="Baskerville Old Face" panose="02020602080505020303" pitchFamily="18" charset="0"/>
            </a:endParaRPr>
          </a:p>
          <a:p>
            <a:pPr marL="0" lvl="0" indent="0" eaLnBrk="0" fontAlgn="base" hangingPunct="0">
              <a:lnSpc>
                <a:spcPct val="100000"/>
              </a:lnSpc>
              <a:spcBef>
                <a:spcPct val="0"/>
              </a:spcBef>
              <a:spcAft>
                <a:spcPct val="0"/>
              </a:spcAft>
              <a:buSzTx/>
              <a:buNone/>
            </a:pPr>
            <a:r>
              <a:rPr lang="en-IN" dirty="0" smtClean="0">
                <a:solidFill>
                  <a:schemeClr val="bg1"/>
                </a:solidFill>
                <a:latin typeface="Baskerville Old Face" panose="02020602080505020303" pitchFamily="18" charset="0"/>
              </a:rPr>
              <a:t>Random </a:t>
            </a:r>
            <a:r>
              <a:rPr lang="en-IN" dirty="0">
                <a:solidFill>
                  <a:schemeClr val="bg1"/>
                </a:solidFill>
                <a:latin typeface="Baskerville Old Face" panose="02020602080505020303" pitchFamily="18" charset="0"/>
              </a:rPr>
              <a:t>Forest Model 2 </a:t>
            </a:r>
            <a:r>
              <a:rPr lang="en-IN" dirty="0" smtClean="0">
                <a:solidFill>
                  <a:schemeClr val="bg1"/>
                </a:solidFill>
                <a:latin typeface="Baskerville Old Face" panose="02020602080505020303" pitchFamily="18" charset="0"/>
              </a:rPr>
              <a:t>– </a:t>
            </a:r>
          </a:p>
          <a:p>
            <a:pPr marL="0" lvl="0" indent="0" eaLnBrk="0" fontAlgn="base" hangingPunct="0">
              <a:lnSpc>
                <a:spcPct val="100000"/>
              </a:lnSpc>
              <a:spcBef>
                <a:spcPct val="0"/>
              </a:spcBef>
              <a:spcAft>
                <a:spcPct val="0"/>
              </a:spcAft>
              <a:buSzTx/>
              <a:buNone/>
            </a:pPr>
            <a:r>
              <a:rPr lang="en-IN" dirty="0" smtClean="0">
                <a:solidFill>
                  <a:schemeClr val="bg1"/>
                </a:solidFill>
                <a:latin typeface="Baskerville Old Face" panose="02020602080505020303" pitchFamily="18" charset="0"/>
              </a:rPr>
              <a:t>R-squared </a:t>
            </a:r>
            <a:r>
              <a:rPr lang="en-IN" dirty="0">
                <a:solidFill>
                  <a:schemeClr val="bg1"/>
                </a:solidFill>
                <a:latin typeface="Baskerville Old Face" panose="02020602080505020303" pitchFamily="18" charset="0"/>
              </a:rPr>
              <a:t>Score: 0.958 </a:t>
            </a:r>
            <a:endParaRPr lang="en-IN" dirty="0" smtClean="0">
              <a:solidFill>
                <a:schemeClr val="bg1"/>
              </a:solidFill>
              <a:latin typeface="Baskerville Old Face" panose="02020602080505020303" pitchFamily="18" charset="0"/>
            </a:endParaRPr>
          </a:p>
          <a:p>
            <a:pPr marL="0" lvl="0" indent="0" eaLnBrk="0" fontAlgn="base" hangingPunct="0">
              <a:lnSpc>
                <a:spcPct val="100000"/>
              </a:lnSpc>
              <a:spcBef>
                <a:spcPct val="0"/>
              </a:spcBef>
              <a:spcAft>
                <a:spcPct val="0"/>
              </a:spcAft>
              <a:buSzTx/>
              <a:buNone/>
            </a:pPr>
            <a:r>
              <a:rPr lang="en-IN" dirty="0" smtClean="0">
                <a:solidFill>
                  <a:schemeClr val="bg1"/>
                </a:solidFill>
                <a:latin typeface="Baskerville Old Face" panose="02020602080505020303" pitchFamily="18" charset="0"/>
              </a:rPr>
              <a:t>Random </a:t>
            </a:r>
            <a:r>
              <a:rPr lang="en-IN" dirty="0">
                <a:solidFill>
                  <a:schemeClr val="bg1"/>
                </a:solidFill>
                <a:latin typeface="Baskerville Old Face" panose="02020602080505020303" pitchFamily="18" charset="0"/>
              </a:rPr>
              <a:t>Forest Model 3 </a:t>
            </a:r>
            <a:r>
              <a:rPr lang="en-IN" dirty="0" smtClean="0">
                <a:solidFill>
                  <a:schemeClr val="bg1"/>
                </a:solidFill>
                <a:latin typeface="Baskerville Old Face" panose="02020602080505020303" pitchFamily="18" charset="0"/>
              </a:rPr>
              <a:t>– </a:t>
            </a:r>
          </a:p>
          <a:p>
            <a:pPr marL="0" lvl="0" indent="0" eaLnBrk="0" fontAlgn="base" hangingPunct="0">
              <a:lnSpc>
                <a:spcPct val="100000"/>
              </a:lnSpc>
              <a:spcBef>
                <a:spcPct val="0"/>
              </a:spcBef>
              <a:spcAft>
                <a:spcPct val="0"/>
              </a:spcAft>
              <a:buSzTx/>
              <a:buNone/>
            </a:pPr>
            <a:r>
              <a:rPr lang="en-IN" dirty="0" smtClean="0">
                <a:solidFill>
                  <a:schemeClr val="bg1"/>
                </a:solidFill>
                <a:latin typeface="Baskerville Old Face" panose="02020602080505020303" pitchFamily="18" charset="0"/>
              </a:rPr>
              <a:t>Mean </a:t>
            </a:r>
            <a:r>
              <a:rPr lang="en-IN" dirty="0">
                <a:solidFill>
                  <a:schemeClr val="bg1"/>
                </a:solidFill>
                <a:latin typeface="Baskerville Old Face" panose="02020602080505020303" pitchFamily="18" charset="0"/>
              </a:rPr>
              <a:t>Squared Error (MSE): 0.036 </a:t>
            </a:r>
            <a:endParaRPr lang="en-IN" dirty="0" smtClean="0">
              <a:solidFill>
                <a:schemeClr val="bg1"/>
              </a:solidFill>
              <a:latin typeface="Baskerville Old Face" panose="02020602080505020303" pitchFamily="18" charset="0"/>
            </a:endParaRPr>
          </a:p>
          <a:p>
            <a:pPr marL="0" lvl="0" indent="0" eaLnBrk="0" fontAlgn="base" hangingPunct="0">
              <a:lnSpc>
                <a:spcPct val="100000"/>
              </a:lnSpc>
              <a:spcBef>
                <a:spcPct val="0"/>
              </a:spcBef>
              <a:spcAft>
                <a:spcPct val="0"/>
              </a:spcAft>
              <a:buSzTx/>
              <a:buNone/>
            </a:pPr>
            <a:r>
              <a:rPr lang="en-IN" dirty="0" smtClean="0">
                <a:solidFill>
                  <a:schemeClr val="bg1"/>
                </a:solidFill>
                <a:latin typeface="Baskerville Old Face" panose="02020602080505020303" pitchFamily="18" charset="0"/>
              </a:rPr>
              <a:t>Random </a:t>
            </a:r>
            <a:r>
              <a:rPr lang="en-IN" dirty="0">
                <a:solidFill>
                  <a:schemeClr val="bg1"/>
                </a:solidFill>
                <a:latin typeface="Baskerville Old Face" panose="02020602080505020303" pitchFamily="18" charset="0"/>
              </a:rPr>
              <a:t>Forest Model 3 </a:t>
            </a:r>
            <a:r>
              <a:rPr lang="en-IN" dirty="0" smtClean="0">
                <a:solidFill>
                  <a:schemeClr val="bg1"/>
                </a:solidFill>
                <a:latin typeface="Baskerville Old Face" panose="02020602080505020303" pitchFamily="18" charset="0"/>
              </a:rPr>
              <a:t>– </a:t>
            </a:r>
          </a:p>
          <a:p>
            <a:pPr marL="0" lvl="0" indent="0" eaLnBrk="0" fontAlgn="base" hangingPunct="0">
              <a:lnSpc>
                <a:spcPct val="100000"/>
              </a:lnSpc>
              <a:spcBef>
                <a:spcPct val="0"/>
              </a:spcBef>
              <a:spcAft>
                <a:spcPct val="0"/>
              </a:spcAft>
              <a:buSzTx/>
              <a:buNone/>
            </a:pPr>
            <a:r>
              <a:rPr lang="en-IN" dirty="0" smtClean="0">
                <a:solidFill>
                  <a:schemeClr val="bg1"/>
                </a:solidFill>
                <a:latin typeface="Baskerville Old Face" panose="02020602080505020303" pitchFamily="18" charset="0"/>
              </a:rPr>
              <a:t>R-squared </a:t>
            </a:r>
            <a:r>
              <a:rPr lang="en-IN" dirty="0">
                <a:solidFill>
                  <a:schemeClr val="bg1"/>
                </a:solidFill>
                <a:latin typeface="Baskerville Old Face" panose="02020602080505020303" pitchFamily="18" charset="0"/>
              </a:rPr>
              <a:t>Score: 0.963</a:t>
            </a:r>
            <a:endParaRPr lang="en-US" altLang="en-US" b="1" dirty="0">
              <a:solidFill>
                <a:schemeClr val="bg1"/>
              </a:solidFill>
              <a:latin typeface="Baskerville Old Face" panose="02020602080505020303" pitchFamily="18" charset="0"/>
            </a:endParaRPr>
          </a:p>
          <a:p>
            <a:endParaRPr lang="en-IN" dirty="0">
              <a:latin typeface="Baskerville Old Face" panose="02020602080505020303" pitchFamily="18" charset="0"/>
            </a:endParaRPr>
          </a:p>
        </p:txBody>
      </p:sp>
    </p:spTree>
    <p:extLst>
      <p:ext uri="{BB962C8B-B14F-4D97-AF65-F5344CB8AC3E}">
        <p14:creationId xmlns:p14="http://schemas.microsoft.com/office/powerpoint/2010/main" val="276854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619" y="491613"/>
            <a:ext cx="11857704" cy="806245"/>
          </a:xfrm>
        </p:spPr>
        <p:txBody>
          <a:bodyPr>
            <a:normAutofit/>
          </a:bodyPr>
          <a:lstStyle/>
          <a:p>
            <a:r>
              <a:rPr lang="en-US" sz="3200" dirty="0" err="1" smtClean="0">
                <a:solidFill>
                  <a:schemeClr val="bg1"/>
                </a:solidFill>
                <a:latin typeface="Baskerville Old Face" panose="02020602080505020303" pitchFamily="18" charset="0"/>
              </a:rPr>
              <a:t>Estimaters</a:t>
            </a:r>
            <a:r>
              <a:rPr lang="en-US" sz="3200" dirty="0" smtClean="0">
                <a:solidFill>
                  <a:schemeClr val="bg1"/>
                </a:solidFill>
                <a:latin typeface="Baskerville Old Face" panose="02020602080505020303" pitchFamily="18" charset="0"/>
              </a:rPr>
              <a:t> </a:t>
            </a:r>
            <a:r>
              <a:rPr lang="en-IN" sz="3200" dirty="0" err="1" smtClean="0">
                <a:solidFill>
                  <a:schemeClr val="bg1"/>
                </a:solidFill>
                <a:latin typeface="Baskerville Old Face" panose="02020602080505020303" pitchFamily="18" charset="0"/>
              </a:rPr>
              <a:t>GridSearchCV</a:t>
            </a:r>
            <a:r>
              <a:rPr lang="en-IN" sz="3200" dirty="0" smtClean="0">
                <a:solidFill>
                  <a:schemeClr val="bg1"/>
                </a:solidFill>
                <a:latin typeface="Baskerville Old Face" panose="02020602080505020303" pitchFamily="18" charset="0"/>
              </a:rPr>
              <a:t> </a:t>
            </a:r>
            <a:r>
              <a:rPr lang="en-IN" sz="3200" dirty="0">
                <a:solidFill>
                  <a:schemeClr val="bg1"/>
                </a:solidFill>
                <a:latin typeface="Baskerville Old Face" panose="02020602080505020303" pitchFamily="18" charset="0"/>
              </a:rPr>
              <a:t>with cross </a:t>
            </a:r>
            <a:r>
              <a:rPr lang="en-IN" sz="3200" dirty="0" smtClean="0">
                <a:solidFill>
                  <a:schemeClr val="bg1"/>
                </a:solidFill>
                <a:latin typeface="Baskerville Old Face" panose="02020602080505020303" pitchFamily="18" charset="0"/>
              </a:rPr>
              <a:t>validation </a:t>
            </a:r>
            <a:endParaRPr lang="en-IN" sz="3200" dirty="0">
              <a:solidFill>
                <a:schemeClr val="bg1"/>
              </a:solidFill>
              <a:latin typeface="Baskerville Old Face" panose="02020602080505020303" pitchFamily="18" charset="0"/>
            </a:endParaRPr>
          </a:p>
        </p:txBody>
      </p:sp>
      <p:sp>
        <p:nvSpPr>
          <p:cNvPr id="3" name="Content Placeholder 2"/>
          <p:cNvSpPr>
            <a:spLocks noGrp="1"/>
          </p:cNvSpPr>
          <p:nvPr>
            <p:ph sz="half" idx="1"/>
          </p:nvPr>
        </p:nvSpPr>
        <p:spPr>
          <a:xfrm>
            <a:off x="1141410" y="2249486"/>
            <a:ext cx="4878389" cy="3541714"/>
          </a:xfrm>
        </p:spPr>
        <p:txBody>
          <a:bodyPr>
            <a:normAutofit/>
          </a:bodyPr>
          <a:lstStyle/>
          <a:p>
            <a:r>
              <a:rPr lang="en-IN" dirty="0">
                <a:solidFill>
                  <a:schemeClr val="bg1"/>
                </a:solidFill>
                <a:latin typeface="Baskerville Old Face" panose="02020602080505020303" pitchFamily="18" charset="0"/>
              </a:rPr>
              <a:t>Best Parameters: {'</a:t>
            </a:r>
            <a:r>
              <a:rPr lang="en-IN" dirty="0" err="1">
                <a:solidFill>
                  <a:schemeClr val="bg1"/>
                </a:solidFill>
                <a:latin typeface="Baskerville Old Face" panose="02020602080505020303" pitchFamily="18" charset="0"/>
              </a:rPr>
              <a:t>max_depth</a:t>
            </a:r>
            <a:r>
              <a:rPr lang="en-IN" dirty="0">
                <a:solidFill>
                  <a:schemeClr val="bg1"/>
                </a:solidFill>
                <a:latin typeface="Baskerville Old Face" panose="02020602080505020303" pitchFamily="18" charset="0"/>
              </a:rPr>
              <a:t>': None, '</a:t>
            </a:r>
            <a:r>
              <a:rPr lang="en-IN" dirty="0" err="1">
                <a:solidFill>
                  <a:schemeClr val="bg1"/>
                </a:solidFill>
                <a:latin typeface="Baskerville Old Face" panose="02020602080505020303" pitchFamily="18" charset="0"/>
              </a:rPr>
              <a:t>n_estimators</a:t>
            </a:r>
            <a:r>
              <a:rPr lang="en-IN" dirty="0">
                <a:solidFill>
                  <a:schemeClr val="bg1"/>
                </a:solidFill>
                <a:latin typeface="Baskerville Old Face" panose="02020602080505020303" pitchFamily="18" charset="0"/>
              </a:rPr>
              <a:t>': 150, '</a:t>
            </a:r>
            <a:r>
              <a:rPr lang="en-IN" dirty="0" err="1">
                <a:solidFill>
                  <a:schemeClr val="bg1"/>
                </a:solidFill>
                <a:latin typeface="Baskerville Old Face" panose="02020602080505020303" pitchFamily="18" charset="0"/>
              </a:rPr>
              <a:t>random_state</a:t>
            </a:r>
            <a:r>
              <a:rPr lang="en-IN" dirty="0">
                <a:solidFill>
                  <a:schemeClr val="bg1"/>
                </a:solidFill>
                <a:latin typeface="Baskerville Old Face" panose="02020602080505020303" pitchFamily="18" charset="0"/>
              </a:rPr>
              <a:t>': 42}</a:t>
            </a:r>
          </a:p>
          <a:p>
            <a:r>
              <a:rPr lang="en-IN" dirty="0">
                <a:solidFill>
                  <a:schemeClr val="bg1"/>
                </a:solidFill>
                <a:latin typeface="Baskerville Old Face" panose="02020602080505020303" pitchFamily="18" charset="0"/>
              </a:rPr>
              <a:t>Best Model - Mean Squared Error (MSE): 0.038</a:t>
            </a:r>
          </a:p>
          <a:p>
            <a:r>
              <a:rPr lang="en-IN" dirty="0">
                <a:solidFill>
                  <a:schemeClr val="bg1"/>
                </a:solidFill>
                <a:latin typeface="Baskerville Old Face" panose="02020602080505020303" pitchFamily="18" charset="0"/>
              </a:rPr>
              <a:t>Best Model - R-squared Score: 0.963</a:t>
            </a:r>
          </a:p>
        </p:txBody>
      </p:sp>
      <p:sp>
        <p:nvSpPr>
          <p:cNvPr id="4" name="Content Placeholder 3"/>
          <p:cNvSpPr>
            <a:spLocks noGrp="1"/>
          </p:cNvSpPr>
          <p:nvPr>
            <p:ph sz="half" idx="2"/>
          </p:nvPr>
        </p:nvSpPr>
        <p:spPr/>
        <p:txBody>
          <a:bodyPr>
            <a:normAutofit/>
          </a:bodyPr>
          <a:lstStyle/>
          <a:p>
            <a:r>
              <a:rPr lang="en-IN" dirty="0">
                <a:solidFill>
                  <a:schemeClr val="bg1"/>
                </a:solidFill>
                <a:latin typeface="Baskerville Old Face" panose="02020602080505020303" pitchFamily="18" charset="0"/>
              </a:rPr>
              <a:t>Best Parameters: {'</a:t>
            </a:r>
            <a:r>
              <a:rPr lang="en-IN" dirty="0" err="1">
                <a:solidFill>
                  <a:schemeClr val="bg1"/>
                </a:solidFill>
                <a:latin typeface="Baskerville Old Face" panose="02020602080505020303" pitchFamily="18" charset="0"/>
              </a:rPr>
              <a:t>max_depth</a:t>
            </a:r>
            <a:r>
              <a:rPr lang="en-IN" dirty="0">
                <a:solidFill>
                  <a:schemeClr val="bg1"/>
                </a:solidFill>
                <a:latin typeface="Baskerville Old Face" panose="02020602080505020303" pitchFamily="18" charset="0"/>
              </a:rPr>
              <a:t>': None, '</a:t>
            </a:r>
            <a:r>
              <a:rPr lang="en-IN" dirty="0" err="1">
                <a:solidFill>
                  <a:schemeClr val="bg1"/>
                </a:solidFill>
                <a:latin typeface="Baskerville Old Face" panose="02020602080505020303" pitchFamily="18" charset="0"/>
              </a:rPr>
              <a:t>n_estimators</a:t>
            </a:r>
            <a:r>
              <a:rPr lang="en-IN" dirty="0">
                <a:solidFill>
                  <a:schemeClr val="bg1"/>
                </a:solidFill>
                <a:latin typeface="Baskerville Old Face" panose="02020602080505020303" pitchFamily="18" charset="0"/>
              </a:rPr>
              <a:t>': 150, '</a:t>
            </a:r>
            <a:r>
              <a:rPr lang="en-IN" dirty="0" err="1">
                <a:solidFill>
                  <a:schemeClr val="bg1"/>
                </a:solidFill>
                <a:latin typeface="Baskerville Old Face" panose="02020602080505020303" pitchFamily="18" charset="0"/>
              </a:rPr>
              <a:t>random_state</a:t>
            </a:r>
            <a:r>
              <a:rPr lang="en-IN" dirty="0">
                <a:solidFill>
                  <a:schemeClr val="bg1"/>
                </a:solidFill>
                <a:latin typeface="Baskerville Old Face" panose="02020602080505020303" pitchFamily="18" charset="0"/>
              </a:rPr>
              <a:t>': 42}</a:t>
            </a:r>
          </a:p>
          <a:p>
            <a:r>
              <a:rPr lang="en-IN" dirty="0">
                <a:solidFill>
                  <a:schemeClr val="bg1"/>
                </a:solidFill>
                <a:latin typeface="Baskerville Old Face" panose="02020602080505020303" pitchFamily="18" charset="0"/>
              </a:rPr>
              <a:t>Best Model - Mean Squared Error (MSE): 0.036</a:t>
            </a:r>
          </a:p>
          <a:p>
            <a:r>
              <a:rPr lang="en-IN" dirty="0">
                <a:solidFill>
                  <a:schemeClr val="bg1"/>
                </a:solidFill>
                <a:latin typeface="Baskerville Old Face" panose="02020602080505020303" pitchFamily="18" charset="0"/>
              </a:rPr>
              <a:t>Best Model - R-squared Score: 0.963</a:t>
            </a:r>
          </a:p>
        </p:txBody>
      </p:sp>
      <p:sp>
        <p:nvSpPr>
          <p:cNvPr id="8" name="Rectangle 7"/>
          <p:cNvSpPr/>
          <p:nvPr/>
        </p:nvSpPr>
        <p:spPr>
          <a:xfrm>
            <a:off x="1276664" y="1589006"/>
            <a:ext cx="3799438" cy="461665"/>
          </a:xfrm>
          <a:prstGeom prst="rect">
            <a:avLst/>
          </a:prstGeom>
        </p:spPr>
        <p:txBody>
          <a:bodyPr wrap="none">
            <a:spAutoFit/>
          </a:bodyPr>
          <a:lstStyle/>
          <a:p>
            <a:r>
              <a:rPr lang="en-IN" sz="2400" b="1" dirty="0">
                <a:latin typeface="Baskerville Old Face" panose="02020602080505020303" pitchFamily="18" charset="0"/>
              </a:rPr>
              <a:t>With Duplicates and Outliers</a:t>
            </a:r>
          </a:p>
        </p:txBody>
      </p:sp>
      <p:sp>
        <p:nvSpPr>
          <p:cNvPr id="9" name="Rectangle 8"/>
          <p:cNvSpPr/>
          <p:nvPr/>
        </p:nvSpPr>
        <p:spPr>
          <a:xfrm>
            <a:off x="6471422" y="1589006"/>
            <a:ext cx="4392549" cy="461665"/>
          </a:xfrm>
          <a:prstGeom prst="rect">
            <a:avLst/>
          </a:prstGeom>
        </p:spPr>
        <p:txBody>
          <a:bodyPr wrap="none">
            <a:spAutoFit/>
          </a:bodyPr>
          <a:lstStyle/>
          <a:p>
            <a:r>
              <a:rPr lang="en-IN" sz="2400" b="1" dirty="0">
                <a:latin typeface="Baskerville Old Face" panose="02020602080505020303" pitchFamily="18" charset="0"/>
              </a:rPr>
              <a:t>Removing Duplicates and Outliers</a:t>
            </a:r>
          </a:p>
        </p:txBody>
      </p:sp>
    </p:spTree>
    <p:extLst>
      <p:ext uri="{BB962C8B-B14F-4D97-AF65-F5344CB8AC3E}">
        <p14:creationId xmlns:p14="http://schemas.microsoft.com/office/powerpoint/2010/main" val="35436711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0" y="1"/>
            <a:ext cx="11050589" cy="737420"/>
          </a:xfrm>
        </p:spPr>
        <p:txBody>
          <a:bodyPr/>
          <a:lstStyle/>
          <a:p>
            <a:r>
              <a:rPr lang="en-IN" dirty="0">
                <a:solidFill>
                  <a:schemeClr val="bg1"/>
                </a:solidFill>
                <a:latin typeface="Baskerville Old Face" panose="02020602080505020303" pitchFamily="18" charset="0"/>
              </a:rPr>
              <a:t>Decision Tree </a:t>
            </a:r>
            <a:r>
              <a:rPr lang="en-IN" dirty="0" err="1" smtClean="0">
                <a:solidFill>
                  <a:schemeClr val="bg1"/>
                </a:solidFill>
                <a:latin typeface="Baskerville Old Face" panose="02020602080505020303" pitchFamily="18" charset="0"/>
              </a:rPr>
              <a:t>Regressor</a:t>
            </a:r>
            <a:r>
              <a:rPr lang="en-IN" dirty="0" smtClean="0">
                <a:solidFill>
                  <a:schemeClr val="bg1"/>
                </a:solidFill>
                <a:latin typeface="Baskerville Old Face" panose="02020602080505020303" pitchFamily="18" charset="0"/>
              </a:rPr>
              <a:t> Model building </a:t>
            </a:r>
            <a:endParaRPr lang="en-IN" dirty="0">
              <a:solidFill>
                <a:schemeClr val="bg1"/>
              </a:solidFill>
              <a:latin typeface="Baskerville Old Face" panose="02020602080505020303" pitchFamily="18" charset="0"/>
            </a:endParaRPr>
          </a:p>
        </p:txBody>
      </p:sp>
      <p:sp>
        <p:nvSpPr>
          <p:cNvPr id="3" name="Content Placeholder 2"/>
          <p:cNvSpPr>
            <a:spLocks noGrp="1"/>
          </p:cNvSpPr>
          <p:nvPr>
            <p:ph sz="half" idx="1"/>
          </p:nvPr>
        </p:nvSpPr>
        <p:spPr>
          <a:xfrm>
            <a:off x="1141411" y="737420"/>
            <a:ext cx="4266332" cy="1415846"/>
          </a:xfrm>
        </p:spPr>
        <p:txBody>
          <a:bodyPr/>
          <a:lstStyle/>
          <a:p>
            <a:r>
              <a:rPr lang="en-IN" b="1" dirty="0">
                <a:latin typeface="Baskerville Old Face" panose="02020602080505020303" pitchFamily="18" charset="0"/>
              </a:rPr>
              <a:t>With Duplicates and Outliers</a:t>
            </a:r>
          </a:p>
          <a:p>
            <a:pPr marL="0" lvl="0" indent="0" eaLnBrk="0" fontAlgn="base" hangingPunct="0">
              <a:lnSpc>
                <a:spcPct val="100000"/>
              </a:lnSpc>
              <a:spcBef>
                <a:spcPct val="0"/>
              </a:spcBef>
              <a:spcAft>
                <a:spcPct val="0"/>
              </a:spcAft>
              <a:buSzTx/>
              <a:buNone/>
            </a:pPr>
            <a:r>
              <a:rPr lang="en-US" altLang="en-US" dirty="0">
                <a:solidFill>
                  <a:srgbClr val="000000"/>
                </a:solidFill>
                <a:latin typeface="Baskerville Old Face" panose="02020602080505020303" pitchFamily="18" charset="0"/>
              </a:rPr>
              <a:t>Mean Squared Error: </a:t>
            </a:r>
            <a:r>
              <a:rPr lang="en-IN" dirty="0" smtClean="0">
                <a:solidFill>
                  <a:schemeClr val="bg1"/>
                </a:solidFill>
                <a:latin typeface="Baskerville Old Face" panose="02020602080505020303" pitchFamily="18" charset="0"/>
              </a:rPr>
              <a:t>0.0649</a:t>
            </a:r>
            <a:endParaRPr lang="en-US" altLang="en-US" b="1" dirty="0">
              <a:solidFill>
                <a:schemeClr val="bg1"/>
              </a:solidFill>
              <a:latin typeface="Baskerville Old Face" panose="02020602080505020303" pitchFamily="18" charset="0"/>
            </a:endParaRPr>
          </a:p>
          <a:p>
            <a:pPr marL="0" indent="0" eaLnBrk="0" fontAlgn="base" hangingPunct="0">
              <a:lnSpc>
                <a:spcPct val="100000"/>
              </a:lnSpc>
              <a:spcBef>
                <a:spcPct val="0"/>
              </a:spcBef>
              <a:spcAft>
                <a:spcPct val="0"/>
              </a:spcAft>
              <a:buSzTx/>
              <a:buNone/>
            </a:pPr>
            <a:r>
              <a:rPr lang="en-US" altLang="en-US" dirty="0">
                <a:solidFill>
                  <a:srgbClr val="000000"/>
                </a:solidFill>
                <a:latin typeface="Baskerville Old Face" panose="02020602080505020303" pitchFamily="18" charset="0"/>
              </a:rPr>
              <a:t>R-squared Score: </a:t>
            </a:r>
            <a:r>
              <a:rPr lang="en-IN" dirty="0">
                <a:solidFill>
                  <a:schemeClr val="bg1"/>
                </a:solidFill>
                <a:latin typeface="Baskerville Old Face" panose="02020602080505020303" pitchFamily="18" charset="0"/>
              </a:rPr>
              <a:t>0.937</a:t>
            </a:r>
            <a:endParaRPr lang="en-US" altLang="en-US" b="1" dirty="0">
              <a:solidFill>
                <a:schemeClr val="bg1"/>
              </a:solidFill>
              <a:latin typeface="Baskerville Old Face" panose="02020602080505020303" pitchFamily="18" charset="0"/>
            </a:endParaRPr>
          </a:p>
        </p:txBody>
      </p:sp>
      <p:sp>
        <p:nvSpPr>
          <p:cNvPr id="4" name="Content Placeholder 3"/>
          <p:cNvSpPr>
            <a:spLocks noGrp="1"/>
          </p:cNvSpPr>
          <p:nvPr>
            <p:ph sz="half" idx="2"/>
          </p:nvPr>
        </p:nvSpPr>
        <p:spPr>
          <a:xfrm>
            <a:off x="6263148" y="865239"/>
            <a:ext cx="4784263" cy="1288026"/>
          </a:xfrm>
        </p:spPr>
        <p:txBody>
          <a:bodyPr/>
          <a:lstStyle/>
          <a:p>
            <a:r>
              <a:rPr lang="en-IN" b="1" dirty="0">
                <a:latin typeface="Baskerville Old Face" panose="02020602080505020303" pitchFamily="18" charset="0"/>
              </a:rPr>
              <a:t>Removing Duplicates and Outliers</a:t>
            </a:r>
          </a:p>
          <a:p>
            <a:pPr marL="0" indent="0" eaLnBrk="0" fontAlgn="base" hangingPunct="0">
              <a:lnSpc>
                <a:spcPct val="100000"/>
              </a:lnSpc>
              <a:spcBef>
                <a:spcPct val="0"/>
              </a:spcBef>
              <a:spcAft>
                <a:spcPct val="0"/>
              </a:spcAft>
              <a:buSzTx/>
              <a:buNone/>
            </a:pPr>
            <a:r>
              <a:rPr lang="en-US" altLang="en-US" dirty="0">
                <a:solidFill>
                  <a:srgbClr val="000000"/>
                </a:solidFill>
                <a:latin typeface="Baskerville Old Face" panose="02020602080505020303" pitchFamily="18" charset="0"/>
              </a:rPr>
              <a:t>Mean Squared Error: </a:t>
            </a:r>
            <a:r>
              <a:rPr lang="en-IN" dirty="0" smtClean="0">
                <a:solidFill>
                  <a:schemeClr val="bg1"/>
                </a:solidFill>
                <a:latin typeface="Baskerville Old Face" panose="02020602080505020303" pitchFamily="18" charset="0"/>
              </a:rPr>
              <a:t>0.0680</a:t>
            </a:r>
            <a:endParaRPr lang="en-US" altLang="en-US" dirty="0" smtClean="0">
              <a:solidFill>
                <a:schemeClr val="bg1"/>
              </a:solidFill>
              <a:latin typeface="Baskerville Old Face" panose="02020602080505020303" pitchFamily="18" charset="0"/>
            </a:endParaRPr>
          </a:p>
          <a:p>
            <a:pPr marL="0" indent="0" eaLnBrk="0" fontAlgn="base" hangingPunct="0">
              <a:lnSpc>
                <a:spcPct val="100000"/>
              </a:lnSpc>
              <a:spcBef>
                <a:spcPct val="0"/>
              </a:spcBef>
              <a:spcAft>
                <a:spcPct val="0"/>
              </a:spcAft>
              <a:buSzTx/>
              <a:buNone/>
            </a:pPr>
            <a:r>
              <a:rPr lang="en-US" altLang="en-US" dirty="0" smtClean="0">
                <a:solidFill>
                  <a:srgbClr val="000000"/>
                </a:solidFill>
                <a:latin typeface="Baskerville Old Face" panose="02020602080505020303" pitchFamily="18" charset="0"/>
              </a:rPr>
              <a:t>R-squared </a:t>
            </a:r>
            <a:r>
              <a:rPr lang="en-US" altLang="en-US" dirty="0">
                <a:solidFill>
                  <a:srgbClr val="000000"/>
                </a:solidFill>
                <a:latin typeface="Baskerville Old Face" panose="02020602080505020303" pitchFamily="18" charset="0"/>
              </a:rPr>
              <a:t>Score</a:t>
            </a:r>
            <a:r>
              <a:rPr lang="en-US" altLang="en-US" dirty="0" smtClean="0">
                <a:solidFill>
                  <a:srgbClr val="000000"/>
                </a:solidFill>
                <a:latin typeface="Baskerville Old Face" panose="02020602080505020303" pitchFamily="18" charset="0"/>
              </a:rPr>
              <a:t>: </a:t>
            </a:r>
            <a:r>
              <a:rPr lang="en-IN" dirty="0">
                <a:solidFill>
                  <a:schemeClr val="bg1"/>
                </a:solidFill>
                <a:latin typeface="Baskerville Old Face" panose="02020602080505020303" pitchFamily="18" charset="0"/>
              </a:rPr>
              <a:t>0.93009</a:t>
            </a: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93721"/>
            <a:ext cx="5633883" cy="4464279"/>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0" y="2393721"/>
            <a:ext cx="6019800" cy="4464279"/>
          </a:xfrm>
          <a:prstGeom prst="rect">
            <a:avLst/>
          </a:prstGeom>
        </p:spPr>
      </p:pic>
    </p:spTree>
    <p:extLst>
      <p:ext uri="{BB962C8B-B14F-4D97-AF65-F5344CB8AC3E}">
        <p14:creationId xmlns:p14="http://schemas.microsoft.com/office/powerpoint/2010/main" val="7778546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865239"/>
          </a:xfrm>
        </p:spPr>
        <p:txBody>
          <a:bodyPr/>
          <a:lstStyle/>
          <a:p>
            <a:r>
              <a:rPr lang="en-IN" dirty="0">
                <a:solidFill>
                  <a:schemeClr val="bg1"/>
                </a:solidFill>
                <a:latin typeface="Baskerville Old Face" panose="02020602080505020303" pitchFamily="18" charset="0"/>
              </a:rPr>
              <a:t>K-Nearest </a:t>
            </a:r>
            <a:r>
              <a:rPr lang="en-IN" dirty="0" err="1">
                <a:solidFill>
                  <a:schemeClr val="bg1"/>
                </a:solidFill>
                <a:latin typeface="Baskerville Old Face" panose="02020602080505020303" pitchFamily="18" charset="0"/>
              </a:rPr>
              <a:t>Neighbors</a:t>
            </a:r>
            <a:r>
              <a:rPr lang="en-IN" dirty="0">
                <a:solidFill>
                  <a:schemeClr val="bg1"/>
                </a:solidFill>
                <a:latin typeface="Baskerville Old Face" panose="02020602080505020303" pitchFamily="18" charset="0"/>
              </a:rPr>
              <a:t> (KNN) </a:t>
            </a:r>
            <a:r>
              <a:rPr lang="en-IN" dirty="0" err="1">
                <a:solidFill>
                  <a:schemeClr val="bg1"/>
                </a:solidFill>
                <a:latin typeface="Baskerville Old Face" panose="02020602080505020303" pitchFamily="18" charset="0"/>
              </a:rPr>
              <a:t>Regressor</a:t>
            </a:r>
            <a:endParaRPr lang="en-IN" dirty="0">
              <a:solidFill>
                <a:schemeClr val="bg1"/>
              </a:solidFill>
              <a:latin typeface="Baskerville Old Face" panose="02020602080505020303" pitchFamily="18" charset="0"/>
            </a:endParaRPr>
          </a:p>
        </p:txBody>
      </p:sp>
      <p:sp>
        <p:nvSpPr>
          <p:cNvPr id="3" name="Content Placeholder 2"/>
          <p:cNvSpPr>
            <a:spLocks noGrp="1"/>
          </p:cNvSpPr>
          <p:nvPr>
            <p:ph sz="half" idx="1"/>
          </p:nvPr>
        </p:nvSpPr>
        <p:spPr>
          <a:xfrm>
            <a:off x="1141410" y="865240"/>
            <a:ext cx="4148345" cy="1376516"/>
          </a:xfrm>
        </p:spPr>
        <p:txBody>
          <a:bodyPr/>
          <a:lstStyle/>
          <a:p>
            <a:r>
              <a:rPr lang="en-IN" b="1" dirty="0">
                <a:latin typeface="Baskerville Old Face" panose="02020602080505020303" pitchFamily="18" charset="0"/>
              </a:rPr>
              <a:t>With Duplicates and Outliers</a:t>
            </a:r>
          </a:p>
          <a:p>
            <a:pPr marL="0" lvl="0" indent="0" eaLnBrk="0" fontAlgn="base" hangingPunct="0">
              <a:lnSpc>
                <a:spcPct val="100000"/>
              </a:lnSpc>
              <a:spcBef>
                <a:spcPct val="0"/>
              </a:spcBef>
              <a:spcAft>
                <a:spcPct val="0"/>
              </a:spcAft>
              <a:buSzTx/>
              <a:buNone/>
            </a:pPr>
            <a:r>
              <a:rPr lang="en-US" altLang="en-US" dirty="0">
                <a:solidFill>
                  <a:srgbClr val="000000"/>
                </a:solidFill>
                <a:latin typeface="Baskerville Old Face" panose="02020602080505020303" pitchFamily="18" charset="0"/>
              </a:rPr>
              <a:t>Mean Squared Error:</a:t>
            </a:r>
            <a:r>
              <a:rPr lang="en-US" altLang="en-US" dirty="0">
                <a:solidFill>
                  <a:schemeClr val="bg1"/>
                </a:solidFill>
                <a:latin typeface="Baskerville Old Face" panose="02020602080505020303" pitchFamily="18" charset="0"/>
              </a:rPr>
              <a:t> </a:t>
            </a:r>
            <a:r>
              <a:rPr lang="en-IN" dirty="0">
                <a:solidFill>
                  <a:schemeClr val="bg1"/>
                </a:solidFill>
                <a:latin typeface="Baskerville Old Face" panose="02020602080505020303" pitchFamily="18" charset="0"/>
              </a:rPr>
              <a:t>0.051 </a:t>
            </a:r>
            <a:r>
              <a:rPr lang="en-IN" dirty="0"/>
              <a:t/>
            </a:r>
            <a:br>
              <a:rPr lang="en-IN" dirty="0"/>
            </a:br>
            <a:r>
              <a:rPr lang="en-US" altLang="en-US" dirty="0" smtClean="0">
                <a:solidFill>
                  <a:srgbClr val="000000"/>
                </a:solidFill>
                <a:latin typeface="Baskerville Old Face" panose="02020602080505020303" pitchFamily="18" charset="0"/>
              </a:rPr>
              <a:t>R-squared </a:t>
            </a:r>
            <a:r>
              <a:rPr lang="en-US" altLang="en-US" dirty="0">
                <a:solidFill>
                  <a:srgbClr val="000000"/>
                </a:solidFill>
                <a:latin typeface="Baskerville Old Face" panose="02020602080505020303" pitchFamily="18" charset="0"/>
              </a:rPr>
              <a:t>Score: </a:t>
            </a:r>
            <a:r>
              <a:rPr lang="en-IN" dirty="0">
                <a:solidFill>
                  <a:schemeClr val="bg1"/>
                </a:solidFill>
                <a:latin typeface="Baskerville Old Face" panose="02020602080505020303" pitchFamily="18" charset="0"/>
              </a:rPr>
              <a:t>0.951</a:t>
            </a:r>
            <a:endParaRPr lang="en-US" altLang="en-US" b="1" dirty="0">
              <a:solidFill>
                <a:schemeClr val="bg1"/>
              </a:solidFill>
              <a:latin typeface="Baskerville Old Face" panose="02020602080505020303" pitchFamily="18" charset="0"/>
            </a:endParaRPr>
          </a:p>
        </p:txBody>
      </p:sp>
      <p:sp>
        <p:nvSpPr>
          <p:cNvPr id="4" name="Content Placeholder 3"/>
          <p:cNvSpPr>
            <a:spLocks noGrp="1"/>
          </p:cNvSpPr>
          <p:nvPr>
            <p:ph sz="half" idx="2"/>
          </p:nvPr>
        </p:nvSpPr>
        <p:spPr>
          <a:xfrm>
            <a:off x="6172200" y="865239"/>
            <a:ext cx="4875211" cy="1376517"/>
          </a:xfrm>
        </p:spPr>
        <p:txBody>
          <a:bodyPr/>
          <a:lstStyle/>
          <a:p>
            <a:r>
              <a:rPr lang="en-IN" b="1" dirty="0">
                <a:latin typeface="Baskerville Old Face" panose="02020602080505020303" pitchFamily="18" charset="0"/>
              </a:rPr>
              <a:t>Removing Duplicates and Outliers</a:t>
            </a:r>
          </a:p>
          <a:p>
            <a:pPr marL="0" indent="0" eaLnBrk="0" fontAlgn="base" hangingPunct="0">
              <a:lnSpc>
                <a:spcPct val="100000"/>
              </a:lnSpc>
              <a:spcBef>
                <a:spcPct val="0"/>
              </a:spcBef>
              <a:spcAft>
                <a:spcPct val="0"/>
              </a:spcAft>
              <a:buSzTx/>
              <a:buNone/>
            </a:pPr>
            <a:r>
              <a:rPr lang="en-US" altLang="en-US" dirty="0">
                <a:solidFill>
                  <a:srgbClr val="000000"/>
                </a:solidFill>
                <a:latin typeface="Baskerville Old Face" panose="02020602080505020303" pitchFamily="18" charset="0"/>
              </a:rPr>
              <a:t>Mean Squared Error: </a:t>
            </a:r>
            <a:r>
              <a:rPr lang="en-IN" dirty="0">
                <a:solidFill>
                  <a:schemeClr val="bg1"/>
                </a:solidFill>
                <a:latin typeface="Baskerville Old Face" panose="02020602080505020303" pitchFamily="18" charset="0"/>
              </a:rPr>
              <a:t>0.046</a:t>
            </a:r>
            <a:endParaRPr lang="en-US" altLang="en-US" b="1" dirty="0">
              <a:solidFill>
                <a:schemeClr val="bg1"/>
              </a:solidFill>
              <a:latin typeface="Baskerville Old Face" panose="02020602080505020303" pitchFamily="18" charset="0"/>
            </a:endParaRPr>
          </a:p>
          <a:p>
            <a:pPr marL="0" lvl="0" indent="0" eaLnBrk="0" fontAlgn="base" hangingPunct="0">
              <a:lnSpc>
                <a:spcPct val="100000"/>
              </a:lnSpc>
              <a:spcBef>
                <a:spcPct val="0"/>
              </a:spcBef>
              <a:spcAft>
                <a:spcPct val="0"/>
              </a:spcAft>
              <a:buSzTx/>
              <a:buNone/>
            </a:pPr>
            <a:r>
              <a:rPr lang="en-US" altLang="en-US" dirty="0">
                <a:solidFill>
                  <a:srgbClr val="000000"/>
                </a:solidFill>
                <a:latin typeface="Baskerville Old Face" panose="02020602080505020303" pitchFamily="18" charset="0"/>
              </a:rPr>
              <a:t>R-squared Score: </a:t>
            </a:r>
            <a:r>
              <a:rPr lang="en-US" altLang="en-US" dirty="0" smtClean="0">
                <a:solidFill>
                  <a:srgbClr val="000000"/>
                </a:solidFill>
                <a:latin typeface="Baskerville Old Face" panose="02020602080505020303" pitchFamily="18" charset="0"/>
              </a:rPr>
              <a:t>0.953</a:t>
            </a:r>
            <a:endParaRPr lang="en-IN" dirty="0">
              <a:latin typeface="Baskerville Old Face" panose="02020602080505020303" pitchFamily="18"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50874"/>
            <a:ext cx="5781368" cy="4407126"/>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0" y="2422297"/>
            <a:ext cx="6019800" cy="4464279"/>
          </a:xfrm>
          <a:prstGeom prst="rect">
            <a:avLst/>
          </a:prstGeom>
        </p:spPr>
      </p:pic>
    </p:spTree>
    <p:extLst>
      <p:ext uri="{BB962C8B-B14F-4D97-AF65-F5344CB8AC3E}">
        <p14:creationId xmlns:p14="http://schemas.microsoft.com/office/powerpoint/2010/main" val="22974321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831387" cy="1278194"/>
          </a:xfrm>
        </p:spPr>
        <p:txBody>
          <a:bodyPr/>
          <a:lstStyle/>
          <a:p>
            <a:r>
              <a:rPr lang="en-IN" dirty="0">
                <a:solidFill>
                  <a:schemeClr val="bg1"/>
                </a:solidFill>
                <a:latin typeface="Baskerville Old Face" panose="02020602080505020303" pitchFamily="18" charset="0"/>
              </a:rPr>
              <a:t>Boosting Techniques</a:t>
            </a:r>
            <a:br>
              <a:rPr lang="en-IN" dirty="0">
                <a:solidFill>
                  <a:schemeClr val="bg1"/>
                </a:solidFill>
                <a:latin typeface="Baskerville Old Face" panose="02020602080505020303" pitchFamily="18" charset="0"/>
              </a:rPr>
            </a:br>
            <a:r>
              <a:rPr lang="en-IN" dirty="0">
                <a:solidFill>
                  <a:schemeClr val="bg1"/>
                </a:solidFill>
                <a:latin typeface="Baskerville Old Face" panose="02020602080505020303" pitchFamily="18" charset="0"/>
              </a:rPr>
              <a:t>Gradient Boosting </a:t>
            </a:r>
            <a:r>
              <a:rPr lang="en-IN" dirty="0" err="1">
                <a:solidFill>
                  <a:schemeClr val="bg1"/>
                </a:solidFill>
                <a:latin typeface="Baskerville Old Face" panose="02020602080505020303" pitchFamily="18" charset="0"/>
              </a:rPr>
              <a:t>Regressor</a:t>
            </a:r>
            <a:endParaRPr lang="en-IN" dirty="0">
              <a:solidFill>
                <a:schemeClr val="bg1"/>
              </a:solidFill>
              <a:latin typeface="Baskerville Old Face" panose="02020602080505020303" pitchFamily="18" charset="0"/>
            </a:endParaRPr>
          </a:p>
        </p:txBody>
      </p:sp>
      <p:sp>
        <p:nvSpPr>
          <p:cNvPr id="3" name="Content Placeholder 2"/>
          <p:cNvSpPr>
            <a:spLocks noGrp="1"/>
          </p:cNvSpPr>
          <p:nvPr>
            <p:ph sz="half" idx="1"/>
          </p:nvPr>
        </p:nvSpPr>
        <p:spPr>
          <a:xfrm>
            <a:off x="1141410" y="1189703"/>
            <a:ext cx="4878389" cy="4601497"/>
          </a:xfrm>
        </p:spPr>
        <p:txBody>
          <a:bodyPr/>
          <a:lstStyle/>
          <a:p>
            <a:r>
              <a:rPr lang="en-IN" b="1" dirty="0">
                <a:latin typeface="Baskerville Old Face" panose="02020602080505020303" pitchFamily="18" charset="0"/>
              </a:rPr>
              <a:t>With Duplicates and Outliers</a:t>
            </a:r>
          </a:p>
          <a:p>
            <a:pPr marL="0" lvl="0" indent="0" eaLnBrk="0" fontAlgn="base" hangingPunct="0">
              <a:lnSpc>
                <a:spcPct val="100000"/>
              </a:lnSpc>
              <a:spcBef>
                <a:spcPct val="0"/>
              </a:spcBef>
              <a:spcAft>
                <a:spcPct val="0"/>
              </a:spcAft>
              <a:buSzTx/>
              <a:buNone/>
            </a:pPr>
            <a:r>
              <a:rPr lang="en-US" altLang="en-US" dirty="0">
                <a:solidFill>
                  <a:srgbClr val="000000"/>
                </a:solidFill>
                <a:latin typeface="Baskerville Old Face" panose="02020602080505020303" pitchFamily="18" charset="0"/>
              </a:rPr>
              <a:t>Mean Squared Error:</a:t>
            </a:r>
            <a:r>
              <a:rPr lang="en-US" altLang="en-US" dirty="0">
                <a:solidFill>
                  <a:schemeClr val="bg1"/>
                </a:solidFill>
                <a:latin typeface="Baskerville Old Face" panose="02020602080505020303" pitchFamily="18" charset="0"/>
              </a:rPr>
              <a:t> </a:t>
            </a:r>
            <a:r>
              <a:rPr lang="en-IN" dirty="0">
                <a:solidFill>
                  <a:schemeClr val="bg1"/>
                </a:solidFill>
                <a:latin typeface="Baskerville Old Face" panose="02020602080505020303" pitchFamily="18" charset="0"/>
              </a:rPr>
              <a:t>0.053</a:t>
            </a:r>
            <a:r>
              <a:rPr lang="en-IN" dirty="0"/>
              <a:t/>
            </a:r>
            <a:br>
              <a:rPr lang="en-IN" dirty="0"/>
            </a:br>
            <a:r>
              <a:rPr lang="en-US" altLang="en-US" dirty="0">
                <a:solidFill>
                  <a:srgbClr val="000000"/>
                </a:solidFill>
                <a:latin typeface="Baskerville Old Face" panose="02020602080505020303" pitchFamily="18" charset="0"/>
              </a:rPr>
              <a:t>R-squared Score: </a:t>
            </a:r>
            <a:r>
              <a:rPr lang="en-US" altLang="en-US" dirty="0" smtClean="0">
                <a:solidFill>
                  <a:srgbClr val="000000"/>
                </a:solidFill>
                <a:latin typeface="Baskerville Old Face" panose="02020602080505020303" pitchFamily="18" charset="0"/>
              </a:rPr>
              <a:t>0.949</a:t>
            </a:r>
            <a:endParaRPr lang="en-US" altLang="en-US" b="1" dirty="0">
              <a:solidFill>
                <a:schemeClr val="bg1"/>
              </a:solidFill>
              <a:latin typeface="Baskerville Old Face" panose="02020602080505020303" pitchFamily="18" charset="0"/>
            </a:endParaRPr>
          </a:p>
        </p:txBody>
      </p:sp>
      <p:sp>
        <p:nvSpPr>
          <p:cNvPr id="4" name="Content Placeholder 3"/>
          <p:cNvSpPr>
            <a:spLocks noGrp="1"/>
          </p:cNvSpPr>
          <p:nvPr>
            <p:ph sz="half" idx="2"/>
          </p:nvPr>
        </p:nvSpPr>
        <p:spPr>
          <a:xfrm>
            <a:off x="6172200" y="1278194"/>
            <a:ext cx="4875211" cy="4513006"/>
          </a:xfrm>
        </p:spPr>
        <p:txBody>
          <a:bodyPr/>
          <a:lstStyle/>
          <a:p>
            <a:r>
              <a:rPr lang="en-IN" b="1" dirty="0">
                <a:latin typeface="Baskerville Old Face" panose="02020602080505020303" pitchFamily="18" charset="0"/>
              </a:rPr>
              <a:t>Removing Duplicates and Outliers</a:t>
            </a:r>
          </a:p>
          <a:p>
            <a:pPr marL="0" indent="0" eaLnBrk="0" fontAlgn="base" hangingPunct="0">
              <a:lnSpc>
                <a:spcPct val="100000"/>
              </a:lnSpc>
              <a:spcBef>
                <a:spcPct val="0"/>
              </a:spcBef>
              <a:spcAft>
                <a:spcPct val="0"/>
              </a:spcAft>
              <a:buSzTx/>
              <a:buNone/>
            </a:pPr>
            <a:r>
              <a:rPr lang="en-US" altLang="en-US" dirty="0">
                <a:solidFill>
                  <a:srgbClr val="000000"/>
                </a:solidFill>
                <a:latin typeface="Baskerville Old Face" panose="02020602080505020303" pitchFamily="18" charset="0"/>
              </a:rPr>
              <a:t>Mean Squared Error: </a:t>
            </a:r>
            <a:r>
              <a:rPr lang="en-IN" dirty="0">
                <a:solidFill>
                  <a:schemeClr val="bg1"/>
                </a:solidFill>
                <a:latin typeface="Baskerville Old Face" panose="02020602080505020303" pitchFamily="18" charset="0"/>
              </a:rPr>
              <a:t>0.046</a:t>
            </a:r>
            <a:r>
              <a:rPr lang="en-IN" dirty="0"/>
              <a:t> </a:t>
            </a:r>
            <a:br>
              <a:rPr lang="en-IN" dirty="0"/>
            </a:br>
            <a:r>
              <a:rPr lang="en-US" altLang="en-US" dirty="0" smtClean="0">
                <a:solidFill>
                  <a:srgbClr val="000000"/>
                </a:solidFill>
                <a:latin typeface="Baskerville Old Face" panose="02020602080505020303" pitchFamily="18" charset="0"/>
              </a:rPr>
              <a:t>R-squared </a:t>
            </a:r>
            <a:r>
              <a:rPr lang="en-US" altLang="en-US" dirty="0">
                <a:solidFill>
                  <a:srgbClr val="000000"/>
                </a:solidFill>
                <a:latin typeface="Baskerville Old Face" panose="02020602080505020303" pitchFamily="18" charset="0"/>
              </a:rPr>
              <a:t>Score: </a:t>
            </a:r>
            <a:r>
              <a:rPr lang="en-US" altLang="en-US" dirty="0" smtClean="0">
                <a:solidFill>
                  <a:srgbClr val="000000"/>
                </a:solidFill>
                <a:latin typeface="Baskerville Old Face" panose="02020602080505020303" pitchFamily="18" charset="0"/>
              </a:rPr>
              <a:t>0.953</a:t>
            </a:r>
            <a:endParaRPr lang="en-IN" dirty="0">
              <a:latin typeface="Baskerville Old Face" panose="02020602080505020303" pitchFamily="18"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13702"/>
            <a:ext cx="5535561" cy="4144297"/>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799" y="2713702"/>
            <a:ext cx="6172201" cy="4144297"/>
          </a:xfrm>
          <a:prstGeom prst="rect">
            <a:avLst/>
          </a:prstGeom>
        </p:spPr>
      </p:pic>
    </p:spTree>
    <p:extLst>
      <p:ext uri="{BB962C8B-B14F-4D97-AF65-F5344CB8AC3E}">
        <p14:creationId xmlns:p14="http://schemas.microsoft.com/office/powerpoint/2010/main" val="16034064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4439" y="0"/>
            <a:ext cx="8962972" cy="884903"/>
          </a:xfrm>
        </p:spPr>
        <p:txBody>
          <a:bodyPr/>
          <a:lstStyle/>
          <a:p>
            <a:r>
              <a:rPr lang="en-IN" dirty="0" err="1">
                <a:solidFill>
                  <a:schemeClr val="bg1"/>
                </a:solidFill>
              </a:rPr>
              <a:t>AdaBoost</a:t>
            </a:r>
            <a:r>
              <a:rPr lang="en-IN" dirty="0">
                <a:solidFill>
                  <a:schemeClr val="bg1"/>
                </a:solidFill>
              </a:rPr>
              <a:t> </a:t>
            </a:r>
            <a:r>
              <a:rPr lang="en-IN" dirty="0" err="1">
                <a:solidFill>
                  <a:schemeClr val="bg1"/>
                </a:solidFill>
              </a:rPr>
              <a:t>Regressor</a:t>
            </a:r>
            <a:r>
              <a:rPr lang="en-IN" dirty="0">
                <a:solidFill>
                  <a:schemeClr val="bg1"/>
                </a:solidFill>
              </a:rPr>
              <a:t> model</a:t>
            </a:r>
          </a:p>
        </p:txBody>
      </p:sp>
      <p:sp>
        <p:nvSpPr>
          <p:cNvPr id="3" name="Content Placeholder 2"/>
          <p:cNvSpPr>
            <a:spLocks noGrp="1"/>
          </p:cNvSpPr>
          <p:nvPr>
            <p:ph sz="half" idx="1"/>
          </p:nvPr>
        </p:nvSpPr>
        <p:spPr>
          <a:xfrm>
            <a:off x="1141410" y="884904"/>
            <a:ext cx="4878389" cy="1288026"/>
          </a:xfrm>
        </p:spPr>
        <p:txBody>
          <a:bodyPr/>
          <a:lstStyle/>
          <a:p>
            <a:r>
              <a:rPr lang="en-IN" b="1" dirty="0">
                <a:latin typeface="Baskerville Old Face" panose="02020602080505020303" pitchFamily="18" charset="0"/>
              </a:rPr>
              <a:t>With Duplicates and Outliers</a:t>
            </a:r>
          </a:p>
          <a:p>
            <a:pPr marL="0" lvl="0" indent="0" eaLnBrk="0" fontAlgn="base" hangingPunct="0">
              <a:lnSpc>
                <a:spcPct val="100000"/>
              </a:lnSpc>
              <a:spcBef>
                <a:spcPct val="0"/>
              </a:spcBef>
              <a:spcAft>
                <a:spcPct val="0"/>
              </a:spcAft>
              <a:buSzTx/>
              <a:buNone/>
            </a:pPr>
            <a:r>
              <a:rPr lang="en-US" altLang="en-US" dirty="0">
                <a:solidFill>
                  <a:srgbClr val="000000"/>
                </a:solidFill>
                <a:latin typeface="Baskerville Old Face" panose="02020602080505020303" pitchFamily="18" charset="0"/>
              </a:rPr>
              <a:t>Mean Squared Error:</a:t>
            </a:r>
            <a:r>
              <a:rPr lang="en-US" altLang="en-US" dirty="0">
                <a:solidFill>
                  <a:schemeClr val="bg1"/>
                </a:solidFill>
                <a:latin typeface="Baskerville Old Face" panose="02020602080505020303" pitchFamily="18" charset="0"/>
              </a:rPr>
              <a:t> </a:t>
            </a:r>
            <a:r>
              <a:rPr lang="en-IN" altLang="en-US" dirty="0" smtClean="0">
                <a:solidFill>
                  <a:schemeClr val="bg1"/>
                </a:solidFill>
                <a:latin typeface="Baskerville Old Face" panose="02020602080505020303" pitchFamily="18" charset="0"/>
              </a:rPr>
              <a:t>0.089</a:t>
            </a:r>
            <a:r>
              <a:rPr lang="en-IN" dirty="0"/>
              <a:t/>
            </a:r>
            <a:br>
              <a:rPr lang="en-IN" dirty="0"/>
            </a:br>
            <a:r>
              <a:rPr lang="en-US" altLang="en-US" dirty="0">
                <a:solidFill>
                  <a:srgbClr val="000000"/>
                </a:solidFill>
                <a:latin typeface="Baskerville Old Face" panose="02020602080505020303" pitchFamily="18" charset="0"/>
              </a:rPr>
              <a:t>R-squared Score: </a:t>
            </a:r>
            <a:r>
              <a:rPr lang="en-IN" dirty="0">
                <a:solidFill>
                  <a:schemeClr val="bg1"/>
                </a:solidFill>
                <a:latin typeface="Baskerville Old Face" panose="02020602080505020303" pitchFamily="18" charset="0"/>
              </a:rPr>
              <a:t>0.915</a:t>
            </a:r>
            <a:endParaRPr lang="en-US" altLang="en-US" b="1" dirty="0">
              <a:solidFill>
                <a:schemeClr val="bg1"/>
              </a:solidFill>
              <a:latin typeface="Baskerville Old Face" panose="02020602080505020303" pitchFamily="18" charset="0"/>
            </a:endParaRPr>
          </a:p>
        </p:txBody>
      </p:sp>
      <p:sp>
        <p:nvSpPr>
          <p:cNvPr id="4" name="Content Placeholder 3"/>
          <p:cNvSpPr>
            <a:spLocks noGrp="1"/>
          </p:cNvSpPr>
          <p:nvPr>
            <p:ph sz="half" idx="2"/>
          </p:nvPr>
        </p:nvSpPr>
        <p:spPr>
          <a:xfrm>
            <a:off x="6172200" y="884903"/>
            <a:ext cx="4875211" cy="1288027"/>
          </a:xfrm>
        </p:spPr>
        <p:txBody>
          <a:bodyPr/>
          <a:lstStyle/>
          <a:p>
            <a:r>
              <a:rPr lang="en-IN" b="1" dirty="0">
                <a:latin typeface="Baskerville Old Face" panose="02020602080505020303" pitchFamily="18" charset="0"/>
              </a:rPr>
              <a:t>Removing Duplicates and Outliers</a:t>
            </a:r>
          </a:p>
          <a:p>
            <a:pPr marL="0" indent="0" eaLnBrk="0" fontAlgn="base" hangingPunct="0">
              <a:lnSpc>
                <a:spcPct val="100000"/>
              </a:lnSpc>
              <a:spcBef>
                <a:spcPct val="0"/>
              </a:spcBef>
              <a:spcAft>
                <a:spcPct val="0"/>
              </a:spcAft>
              <a:buSzTx/>
              <a:buNone/>
            </a:pPr>
            <a:r>
              <a:rPr lang="en-US" altLang="en-US" dirty="0">
                <a:solidFill>
                  <a:srgbClr val="000000"/>
                </a:solidFill>
                <a:latin typeface="Baskerville Old Face" panose="02020602080505020303" pitchFamily="18" charset="0"/>
              </a:rPr>
              <a:t>Mean Squared Error: </a:t>
            </a:r>
            <a:r>
              <a:rPr lang="en-IN" dirty="0" smtClean="0"/>
              <a:t> </a:t>
            </a:r>
            <a:r>
              <a:rPr lang="en-IN" dirty="0" smtClean="0">
                <a:solidFill>
                  <a:schemeClr val="bg1"/>
                </a:solidFill>
                <a:latin typeface="Baskerville Old Face" panose="02020602080505020303" pitchFamily="18" charset="0"/>
              </a:rPr>
              <a:t>0.049</a:t>
            </a:r>
            <a:r>
              <a:rPr lang="en-IN" dirty="0"/>
              <a:t/>
            </a:r>
            <a:br>
              <a:rPr lang="en-IN" dirty="0"/>
            </a:br>
            <a:r>
              <a:rPr lang="en-US" altLang="en-US" dirty="0">
                <a:solidFill>
                  <a:srgbClr val="000000"/>
                </a:solidFill>
                <a:latin typeface="Baskerville Old Face" panose="02020602080505020303" pitchFamily="18" charset="0"/>
              </a:rPr>
              <a:t>R-squared Score: </a:t>
            </a:r>
            <a:r>
              <a:rPr lang="en-IN" dirty="0">
                <a:solidFill>
                  <a:schemeClr val="bg1"/>
                </a:solidFill>
                <a:latin typeface="Baskerville Old Face" panose="02020602080505020303" pitchFamily="18" charset="0"/>
              </a:rPr>
              <a:t>0.95</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374670"/>
            <a:ext cx="5751870" cy="448333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374670"/>
            <a:ext cx="6095999" cy="4483330"/>
          </a:xfrm>
          <a:prstGeom prst="rect">
            <a:avLst/>
          </a:prstGeom>
        </p:spPr>
      </p:pic>
    </p:spTree>
    <p:extLst>
      <p:ext uri="{BB962C8B-B14F-4D97-AF65-F5344CB8AC3E}">
        <p14:creationId xmlns:p14="http://schemas.microsoft.com/office/powerpoint/2010/main" val="34134239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6955" y="0"/>
            <a:ext cx="9110456" cy="983226"/>
          </a:xfrm>
        </p:spPr>
        <p:txBody>
          <a:bodyPr/>
          <a:lstStyle/>
          <a:p>
            <a:r>
              <a:rPr lang="en-IN" dirty="0">
                <a:solidFill>
                  <a:schemeClr val="bg1"/>
                </a:solidFill>
              </a:rPr>
              <a:t>XGB </a:t>
            </a:r>
            <a:r>
              <a:rPr lang="en-IN" dirty="0" err="1" smtClean="0">
                <a:solidFill>
                  <a:schemeClr val="bg1"/>
                </a:solidFill>
              </a:rPr>
              <a:t>Regressor</a:t>
            </a:r>
            <a:r>
              <a:rPr lang="en-IN" dirty="0" smtClean="0">
                <a:solidFill>
                  <a:schemeClr val="bg1"/>
                </a:solidFill>
              </a:rPr>
              <a:t> model building </a:t>
            </a:r>
            <a:endParaRPr lang="en-IN" dirty="0">
              <a:solidFill>
                <a:schemeClr val="bg1"/>
              </a:solidFill>
            </a:endParaRPr>
          </a:p>
        </p:txBody>
      </p:sp>
      <p:sp>
        <p:nvSpPr>
          <p:cNvPr id="3" name="Content Placeholder 2"/>
          <p:cNvSpPr>
            <a:spLocks noGrp="1"/>
          </p:cNvSpPr>
          <p:nvPr>
            <p:ph sz="half" idx="1"/>
          </p:nvPr>
        </p:nvSpPr>
        <p:spPr>
          <a:xfrm>
            <a:off x="1141410" y="983226"/>
            <a:ext cx="4295829" cy="1425677"/>
          </a:xfrm>
        </p:spPr>
        <p:txBody>
          <a:bodyPr/>
          <a:lstStyle/>
          <a:p>
            <a:r>
              <a:rPr lang="en-IN" b="1" dirty="0">
                <a:latin typeface="Baskerville Old Face" panose="02020602080505020303" pitchFamily="18" charset="0"/>
              </a:rPr>
              <a:t>With Duplicates and Outliers</a:t>
            </a:r>
          </a:p>
          <a:p>
            <a:pPr marL="0" lvl="0" indent="0" eaLnBrk="0" fontAlgn="base" hangingPunct="0">
              <a:lnSpc>
                <a:spcPct val="100000"/>
              </a:lnSpc>
              <a:spcBef>
                <a:spcPct val="0"/>
              </a:spcBef>
              <a:spcAft>
                <a:spcPct val="0"/>
              </a:spcAft>
              <a:buSzTx/>
              <a:buNone/>
            </a:pPr>
            <a:r>
              <a:rPr lang="en-US" altLang="en-US" dirty="0">
                <a:solidFill>
                  <a:srgbClr val="000000"/>
                </a:solidFill>
                <a:latin typeface="Baskerville Old Face" panose="02020602080505020303" pitchFamily="18" charset="0"/>
              </a:rPr>
              <a:t>Mean Squared Error:</a:t>
            </a:r>
            <a:r>
              <a:rPr lang="en-US" altLang="en-US" dirty="0">
                <a:solidFill>
                  <a:schemeClr val="bg1"/>
                </a:solidFill>
                <a:latin typeface="Baskerville Old Face" panose="02020602080505020303" pitchFamily="18" charset="0"/>
              </a:rPr>
              <a:t> </a:t>
            </a:r>
            <a:r>
              <a:rPr lang="en-US" altLang="en-US" dirty="0" smtClean="0">
                <a:solidFill>
                  <a:schemeClr val="bg1"/>
                </a:solidFill>
                <a:latin typeface="Baskerville Old Face" panose="02020602080505020303" pitchFamily="18" charset="0"/>
              </a:rPr>
              <a:t>0.088</a:t>
            </a:r>
            <a:r>
              <a:rPr lang="en-IN" dirty="0"/>
              <a:t/>
            </a:r>
            <a:br>
              <a:rPr lang="en-IN" dirty="0"/>
            </a:br>
            <a:r>
              <a:rPr lang="en-US" altLang="en-US" dirty="0">
                <a:solidFill>
                  <a:srgbClr val="000000"/>
                </a:solidFill>
                <a:latin typeface="Baskerville Old Face" panose="02020602080505020303" pitchFamily="18" charset="0"/>
              </a:rPr>
              <a:t>R-squared Score: </a:t>
            </a:r>
            <a:r>
              <a:rPr lang="en-US" altLang="en-US" dirty="0" smtClean="0">
                <a:solidFill>
                  <a:srgbClr val="000000"/>
                </a:solidFill>
                <a:latin typeface="Baskerville Old Face" panose="02020602080505020303" pitchFamily="18" charset="0"/>
              </a:rPr>
              <a:t>0.914</a:t>
            </a:r>
            <a:endParaRPr lang="en-US" altLang="en-US" b="1" dirty="0">
              <a:solidFill>
                <a:schemeClr val="bg1"/>
              </a:solidFill>
              <a:latin typeface="Baskerville Old Face" panose="02020602080505020303" pitchFamily="18" charset="0"/>
            </a:endParaRPr>
          </a:p>
        </p:txBody>
      </p:sp>
      <p:sp>
        <p:nvSpPr>
          <p:cNvPr id="4" name="Content Placeholder 3"/>
          <p:cNvSpPr>
            <a:spLocks noGrp="1"/>
          </p:cNvSpPr>
          <p:nvPr>
            <p:ph sz="half" idx="2"/>
          </p:nvPr>
        </p:nvSpPr>
        <p:spPr>
          <a:xfrm>
            <a:off x="6172200" y="983226"/>
            <a:ext cx="4875211" cy="1317522"/>
          </a:xfrm>
        </p:spPr>
        <p:txBody>
          <a:bodyPr/>
          <a:lstStyle/>
          <a:p>
            <a:r>
              <a:rPr lang="en-IN" b="1" dirty="0">
                <a:latin typeface="Baskerville Old Face" panose="02020602080505020303" pitchFamily="18" charset="0"/>
              </a:rPr>
              <a:t>Removing Duplicates and Outliers</a:t>
            </a:r>
          </a:p>
          <a:p>
            <a:pPr marL="0" indent="0" eaLnBrk="0" fontAlgn="base" hangingPunct="0">
              <a:lnSpc>
                <a:spcPct val="100000"/>
              </a:lnSpc>
              <a:spcBef>
                <a:spcPct val="0"/>
              </a:spcBef>
              <a:spcAft>
                <a:spcPct val="0"/>
              </a:spcAft>
              <a:buSzTx/>
              <a:buNone/>
            </a:pPr>
            <a:r>
              <a:rPr lang="en-US" altLang="en-US" dirty="0">
                <a:solidFill>
                  <a:srgbClr val="000000"/>
                </a:solidFill>
                <a:latin typeface="Baskerville Old Face" panose="02020602080505020303" pitchFamily="18" charset="0"/>
              </a:rPr>
              <a:t>Mean Squared Error: </a:t>
            </a:r>
            <a:r>
              <a:rPr lang="en-IN" altLang="en-US" dirty="0" smtClean="0"/>
              <a:t> </a:t>
            </a:r>
            <a:r>
              <a:rPr lang="en-IN" altLang="en-US" dirty="0" smtClean="0">
                <a:solidFill>
                  <a:schemeClr val="bg1"/>
                </a:solidFill>
                <a:latin typeface="Baskerville Old Face" panose="02020602080505020303" pitchFamily="18" charset="0"/>
              </a:rPr>
              <a:t>0.088</a:t>
            </a:r>
            <a:r>
              <a:rPr lang="en-IN" dirty="0"/>
              <a:t/>
            </a:r>
            <a:br>
              <a:rPr lang="en-IN" dirty="0"/>
            </a:br>
            <a:r>
              <a:rPr lang="en-US" altLang="en-US" dirty="0">
                <a:solidFill>
                  <a:srgbClr val="000000"/>
                </a:solidFill>
                <a:latin typeface="Baskerville Old Face" panose="02020602080505020303" pitchFamily="18" charset="0"/>
              </a:rPr>
              <a:t>R-squared Score: </a:t>
            </a:r>
            <a:r>
              <a:rPr lang="en-US" altLang="en-US" dirty="0" smtClean="0">
                <a:solidFill>
                  <a:srgbClr val="000000"/>
                </a:solidFill>
                <a:latin typeface="Baskerville Old Face" panose="02020602080505020303" pitchFamily="18" charset="0"/>
              </a:rPr>
              <a:t>0.098</a:t>
            </a:r>
            <a:endParaRPr lang="en-IN" dirty="0">
              <a:solidFill>
                <a:schemeClr val="bg1"/>
              </a:solidFill>
              <a:latin typeface="Baskerville Old Face" panose="02020602080505020303"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50874"/>
            <a:ext cx="5624052" cy="440712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0" y="2408903"/>
            <a:ext cx="6019800" cy="4457929"/>
          </a:xfrm>
          <a:prstGeom prst="rect">
            <a:avLst/>
          </a:prstGeom>
        </p:spPr>
      </p:pic>
    </p:spTree>
    <p:extLst>
      <p:ext uri="{BB962C8B-B14F-4D97-AF65-F5344CB8AC3E}">
        <p14:creationId xmlns:p14="http://schemas.microsoft.com/office/powerpoint/2010/main" val="42175341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599" y="0"/>
            <a:ext cx="8913811" cy="963561"/>
          </a:xfrm>
        </p:spPr>
        <p:txBody>
          <a:bodyPr/>
          <a:lstStyle/>
          <a:p>
            <a:r>
              <a:rPr lang="en-IN" dirty="0" smtClean="0">
                <a:solidFill>
                  <a:schemeClr val="bg1"/>
                </a:solidFill>
                <a:latin typeface="Baskerville Old Face" panose="02020602080505020303" pitchFamily="18" charset="0"/>
              </a:rPr>
              <a:t>Bagging model building</a:t>
            </a:r>
            <a:endParaRPr lang="en-IN" dirty="0">
              <a:solidFill>
                <a:schemeClr val="bg1"/>
              </a:solidFill>
              <a:latin typeface="Baskerville Old Face" panose="02020602080505020303" pitchFamily="18" charset="0"/>
            </a:endParaRPr>
          </a:p>
        </p:txBody>
      </p:sp>
      <p:sp>
        <p:nvSpPr>
          <p:cNvPr id="3" name="Content Placeholder 2"/>
          <p:cNvSpPr>
            <a:spLocks noGrp="1"/>
          </p:cNvSpPr>
          <p:nvPr>
            <p:ph sz="half" idx="1"/>
          </p:nvPr>
        </p:nvSpPr>
        <p:spPr>
          <a:xfrm>
            <a:off x="1141410" y="845574"/>
            <a:ext cx="4878389" cy="1366684"/>
          </a:xfrm>
        </p:spPr>
        <p:txBody>
          <a:bodyPr/>
          <a:lstStyle/>
          <a:p>
            <a:r>
              <a:rPr lang="en-IN" b="1" dirty="0">
                <a:latin typeface="Baskerville Old Face" panose="02020602080505020303" pitchFamily="18" charset="0"/>
              </a:rPr>
              <a:t>With Duplicates and Outliers</a:t>
            </a:r>
          </a:p>
          <a:p>
            <a:pPr marL="0" lvl="0" indent="0" eaLnBrk="0" fontAlgn="base" hangingPunct="0">
              <a:lnSpc>
                <a:spcPct val="100000"/>
              </a:lnSpc>
              <a:spcBef>
                <a:spcPct val="0"/>
              </a:spcBef>
              <a:spcAft>
                <a:spcPct val="0"/>
              </a:spcAft>
              <a:buSzTx/>
              <a:buNone/>
            </a:pPr>
            <a:r>
              <a:rPr lang="en-US" altLang="en-US" dirty="0">
                <a:solidFill>
                  <a:srgbClr val="000000"/>
                </a:solidFill>
                <a:latin typeface="Baskerville Old Face" panose="02020602080505020303" pitchFamily="18" charset="0"/>
              </a:rPr>
              <a:t>Mean Squared Error:</a:t>
            </a:r>
            <a:r>
              <a:rPr lang="en-US" altLang="en-US" dirty="0">
                <a:solidFill>
                  <a:schemeClr val="bg1"/>
                </a:solidFill>
                <a:latin typeface="Baskerville Old Face" panose="02020602080505020303" pitchFamily="18" charset="0"/>
              </a:rPr>
              <a:t> </a:t>
            </a:r>
            <a:r>
              <a:rPr lang="en-IN" dirty="0">
                <a:solidFill>
                  <a:schemeClr val="bg1"/>
                </a:solidFill>
                <a:latin typeface="Baskerville Old Face" panose="02020602080505020303" pitchFamily="18" charset="0"/>
              </a:rPr>
              <a:t>0.0404</a:t>
            </a:r>
            <a:r>
              <a:rPr lang="en-IN" dirty="0"/>
              <a:t/>
            </a:r>
            <a:br>
              <a:rPr lang="en-IN" dirty="0"/>
            </a:br>
            <a:r>
              <a:rPr lang="en-US" altLang="en-US" dirty="0">
                <a:solidFill>
                  <a:srgbClr val="000000"/>
                </a:solidFill>
                <a:latin typeface="Baskerville Old Face" panose="02020602080505020303" pitchFamily="18" charset="0"/>
              </a:rPr>
              <a:t>R-squared </a:t>
            </a:r>
            <a:r>
              <a:rPr lang="en-US" altLang="en-US" dirty="0" smtClean="0">
                <a:solidFill>
                  <a:srgbClr val="000000"/>
                </a:solidFill>
                <a:latin typeface="Baskerville Old Face" panose="02020602080505020303" pitchFamily="18" charset="0"/>
              </a:rPr>
              <a:t>Score:</a:t>
            </a:r>
            <a:r>
              <a:rPr lang="en-IN" dirty="0">
                <a:solidFill>
                  <a:schemeClr val="bg1"/>
                </a:solidFill>
                <a:latin typeface="Baskerville Old Face" panose="02020602080505020303" pitchFamily="18" charset="0"/>
              </a:rPr>
              <a:t>0.961</a:t>
            </a:r>
            <a:r>
              <a:rPr lang="en-US" altLang="en-US" dirty="0" smtClean="0">
                <a:solidFill>
                  <a:srgbClr val="000000"/>
                </a:solidFill>
                <a:latin typeface="Baskerville Old Face" panose="02020602080505020303" pitchFamily="18" charset="0"/>
              </a:rPr>
              <a:t> </a:t>
            </a:r>
            <a:endParaRPr lang="en-US" altLang="en-US" b="1" dirty="0">
              <a:solidFill>
                <a:schemeClr val="bg1"/>
              </a:solidFill>
              <a:latin typeface="Baskerville Old Face" panose="02020602080505020303" pitchFamily="18" charset="0"/>
            </a:endParaRPr>
          </a:p>
        </p:txBody>
      </p:sp>
      <p:sp>
        <p:nvSpPr>
          <p:cNvPr id="4" name="Content Placeholder 3"/>
          <p:cNvSpPr>
            <a:spLocks noGrp="1"/>
          </p:cNvSpPr>
          <p:nvPr>
            <p:ph sz="half" idx="2"/>
          </p:nvPr>
        </p:nvSpPr>
        <p:spPr>
          <a:xfrm>
            <a:off x="6172200" y="845575"/>
            <a:ext cx="4875211" cy="1535446"/>
          </a:xfrm>
        </p:spPr>
        <p:txBody>
          <a:bodyPr/>
          <a:lstStyle/>
          <a:p>
            <a:r>
              <a:rPr lang="en-IN" b="1" dirty="0">
                <a:latin typeface="Baskerville Old Face" panose="02020602080505020303" pitchFamily="18" charset="0"/>
              </a:rPr>
              <a:t>Removing Duplicates and Outliers</a:t>
            </a:r>
          </a:p>
          <a:p>
            <a:pPr marL="0" indent="0" eaLnBrk="0" fontAlgn="base" hangingPunct="0">
              <a:lnSpc>
                <a:spcPct val="100000"/>
              </a:lnSpc>
              <a:spcBef>
                <a:spcPct val="0"/>
              </a:spcBef>
              <a:spcAft>
                <a:spcPct val="0"/>
              </a:spcAft>
              <a:buSzTx/>
              <a:buNone/>
            </a:pPr>
            <a:r>
              <a:rPr lang="en-US" altLang="en-US" dirty="0">
                <a:solidFill>
                  <a:srgbClr val="000000"/>
                </a:solidFill>
                <a:latin typeface="Baskerville Old Face" panose="02020602080505020303" pitchFamily="18" charset="0"/>
              </a:rPr>
              <a:t>Mean Squared Error: </a:t>
            </a:r>
            <a:r>
              <a:rPr lang="en-IN" dirty="0">
                <a:solidFill>
                  <a:schemeClr val="bg1"/>
                </a:solidFill>
                <a:latin typeface="Baskerville Old Face" panose="02020602080505020303" pitchFamily="18" charset="0"/>
              </a:rPr>
              <a:t>0.0417</a:t>
            </a:r>
            <a:r>
              <a:rPr lang="en-IN" altLang="en-US" dirty="0" smtClean="0"/>
              <a:t> </a:t>
            </a:r>
            <a:r>
              <a:rPr lang="en-IN" dirty="0"/>
              <a:t/>
            </a:r>
            <a:br>
              <a:rPr lang="en-IN" dirty="0"/>
            </a:br>
            <a:r>
              <a:rPr lang="en-US" altLang="en-US" dirty="0">
                <a:solidFill>
                  <a:srgbClr val="000000"/>
                </a:solidFill>
                <a:latin typeface="Baskerville Old Face" panose="02020602080505020303" pitchFamily="18" charset="0"/>
              </a:rPr>
              <a:t>R-squared Score: </a:t>
            </a:r>
            <a:r>
              <a:rPr lang="en-IN" dirty="0">
                <a:solidFill>
                  <a:schemeClr val="bg1"/>
                </a:solidFill>
                <a:latin typeface="Baskerville Old Face" panose="02020602080505020303" pitchFamily="18" charset="0"/>
              </a:rPr>
              <a:t>0.957</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81020"/>
            <a:ext cx="5771535" cy="447698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799" y="2412772"/>
            <a:ext cx="6172201" cy="4445228"/>
          </a:xfrm>
          <a:prstGeom prst="rect">
            <a:avLst/>
          </a:prstGeom>
        </p:spPr>
      </p:pic>
    </p:spTree>
    <p:extLst>
      <p:ext uri="{BB962C8B-B14F-4D97-AF65-F5344CB8AC3E}">
        <p14:creationId xmlns:p14="http://schemas.microsoft.com/office/powerpoint/2010/main" val="2167847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83368" y="288759"/>
            <a:ext cx="10363199" cy="3108543"/>
          </a:xfrm>
          <a:prstGeom prst="rect">
            <a:avLst/>
          </a:prstGeom>
        </p:spPr>
        <p:txBody>
          <a:bodyPr wrap="square">
            <a:spAutoFit/>
          </a:bodyPr>
          <a:lstStyle/>
          <a:p>
            <a:r>
              <a:rPr lang="en-US" sz="2800" b="1" dirty="0">
                <a:solidFill>
                  <a:srgbClr val="000000"/>
                </a:solidFill>
                <a:latin typeface="Baskerville Old Face" panose="02020602080505020303" pitchFamily="18" charset="0"/>
              </a:rPr>
              <a:t>Data Set Details:</a:t>
            </a:r>
            <a:r>
              <a:rPr lang="en-US" sz="2400" b="1" dirty="0">
                <a:solidFill>
                  <a:srgbClr val="000000"/>
                </a:solidFill>
                <a:latin typeface="Baskerville Old Face" panose="02020602080505020303" pitchFamily="18" charset="0"/>
              </a:rPr>
              <a:t> </a:t>
            </a:r>
            <a:endParaRPr lang="en-US" sz="2400" b="1" dirty="0" smtClean="0">
              <a:solidFill>
                <a:srgbClr val="000000"/>
              </a:solidFill>
              <a:latin typeface="Baskerville Old Face" panose="02020602080505020303" pitchFamily="18" charset="0"/>
            </a:endParaRPr>
          </a:p>
          <a:p>
            <a:endParaRPr lang="en-US" sz="2400" dirty="0">
              <a:latin typeface="Franklin Gothic Book" panose="020B0503020102020204"/>
            </a:endParaRPr>
          </a:p>
          <a:p>
            <a:pPr algn="just"/>
            <a:r>
              <a:rPr lang="en-US" sz="2400" dirty="0">
                <a:solidFill>
                  <a:srgbClr val="000000"/>
                </a:solidFill>
                <a:latin typeface="Baskerville Old Face" panose="02020602080505020303" pitchFamily="18" charset="0"/>
              </a:rPr>
              <a:t>This is a project where the variable to be predicted is energy </a:t>
            </a:r>
            <a:r>
              <a:rPr lang="en-US" sz="2400" dirty="0" smtClean="0">
                <a:solidFill>
                  <a:srgbClr val="000000"/>
                </a:solidFill>
                <a:latin typeface="Baskerville Old Face" panose="02020602080505020303" pitchFamily="18" charset="0"/>
              </a:rPr>
              <a:t>production.</a:t>
            </a:r>
            <a:endParaRPr lang="en-US" sz="2400" dirty="0">
              <a:latin typeface="Baskerville Old Face" panose="02020602080505020303" pitchFamily="18" charset="0"/>
            </a:endParaRPr>
          </a:p>
          <a:p>
            <a:pPr algn="just"/>
            <a:r>
              <a:rPr lang="en-US" sz="2400" dirty="0">
                <a:solidFill>
                  <a:srgbClr val="000000"/>
                </a:solidFill>
                <a:latin typeface="Baskerville Old Face" panose="02020602080505020303" pitchFamily="18" charset="0"/>
              </a:rPr>
              <a:t>The data file contains 9568 observations with five variables collected from a combined cycle power plant over six years when the power plant was set to work with a full load. </a:t>
            </a:r>
            <a:endParaRPr lang="en-US" sz="2400" dirty="0">
              <a:latin typeface="Baskerville Old Face" panose="02020602080505020303" pitchFamily="18" charset="0"/>
            </a:endParaRPr>
          </a:p>
          <a:p>
            <a:endParaRPr lang="en-US" sz="2400" dirty="0" smtClean="0">
              <a:latin typeface="Franklin Gothic Book" panose="020B0503020102020204"/>
            </a:endParaRPr>
          </a:p>
          <a:p>
            <a:endParaRPr lang="en-IN" sz="2400" dirty="0">
              <a:latin typeface="Franklin Gothic Book" panose="020B0503020102020204"/>
            </a:endParaRPr>
          </a:p>
        </p:txBody>
      </p:sp>
      <p:sp>
        <p:nvSpPr>
          <p:cNvPr id="3" name="Rectangle 2"/>
          <p:cNvSpPr/>
          <p:nvPr/>
        </p:nvSpPr>
        <p:spPr>
          <a:xfrm>
            <a:off x="1283367" y="2727158"/>
            <a:ext cx="9817769" cy="3908762"/>
          </a:xfrm>
          <a:prstGeom prst="rect">
            <a:avLst/>
          </a:prstGeom>
        </p:spPr>
        <p:txBody>
          <a:bodyPr wrap="square">
            <a:spAutoFit/>
          </a:bodyPr>
          <a:lstStyle/>
          <a:p>
            <a:endParaRPr lang="en-IN" sz="2800" b="1" dirty="0" smtClean="0">
              <a:solidFill>
                <a:srgbClr val="000000"/>
              </a:solidFill>
              <a:latin typeface="Baskerville Old Face" panose="02020602080505020303" pitchFamily="18" charset="0"/>
            </a:endParaRPr>
          </a:p>
          <a:p>
            <a:r>
              <a:rPr lang="en-IN" sz="2800" b="1" dirty="0" smtClean="0">
                <a:solidFill>
                  <a:srgbClr val="000000"/>
                </a:solidFill>
                <a:latin typeface="Baskerville Old Face" panose="02020602080505020303" pitchFamily="18" charset="0"/>
              </a:rPr>
              <a:t>The </a:t>
            </a:r>
            <a:r>
              <a:rPr lang="en-IN" sz="2800" b="1" dirty="0">
                <a:solidFill>
                  <a:srgbClr val="000000"/>
                </a:solidFill>
                <a:latin typeface="Baskerville Old Face" panose="02020602080505020303" pitchFamily="18" charset="0"/>
              </a:rPr>
              <a:t>variables, or features, are the following</a:t>
            </a:r>
            <a:r>
              <a:rPr lang="en-IN" sz="2800" b="1" dirty="0" smtClean="0">
                <a:solidFill>
                  <a:srgbClr val="000000"/>
                </a:solidFill>
                <a:latin typeface="Baskerville Old Face" panose="02020602080505020303" pitchFamily="18" charset="0"/>
              </a:rPr>
              <a:t>:</a:t>
            </a:r>
          </a:p>
          <a:p>
            <a:endParaRPr lang="en-IN" sz="2400" dirty="0" smtClean="0">
              <a:solidFill>
                <a:srgbClr val="000000"/>
              </a:solidFill>
              <a:latin typeface="Baskerville Old Face" panose="02020602080505020303" pitchFamily="18" charset="0"/>
            </a:endParaRPr>
          </a:p>
          <a:p>
            <a:r>
              <a:rPr lang="en-IN" sz="2400" dirty="0" smtClean="0">
                <a:solidFill>
                  <a:srgbClr val="000000"/>
                </a:solidFill>
                <a:latin typeface="Baskerville Old Face" panose="02020602080505020303" pitchFamily="18" charset="0"/>
              </a:rPr>
              <a:t>Temperature</a:t>
            </a:r>
            <a:r>
              <a:rPr lang="en-IN" sz="2400" dirty="0">
                <a:solidFill>
                  <a:srgbClr val="000000"/>
                </a:solidFill>
                <a:latin typeface="Baskerville Old Face" panose="02020602080505020303" pitchFamily="18" charset="0"/>
              </a:rPr>
              <a:t>, in degrees Celsius.</a:t>
            </a:r>
            <a:endParaRPr lang="en-IN" sz="2400" dirty="0">
              <a:latin typeface="Baskerville Old Face" panose="02020602080505020303" pitchFamily="18" charset="0"/>
            </a:endParaRPr>
          </a:p>
          <a:p>
            <a:r>
              <a:rPr lang="en-IN" sz="2400" dirty="0" err="1" smtClean="0">
                <a:solidFill>
                  <a:srgbClr val="000000"/>
                </a:solidFill>
                <a:latin typeface="Baskerville Old Face" panose="02020602080505020303" pitchFamily="18" charset="0"/>
              </a:rPr>
              <a:t>Exhaust_vacuum</a:t>
            </a:r>
            <a:r>
              <a:rPr lang="en-IN" sz="2400" dirty="0" smtClean="0">
                <a:solidFill>
                  <a:srgbClr val="000000"/>
                </a:solidFill>
                <a:latin typeface="Baskerville Old Face" panose="02020602080505020303" pitchFamily="18" charset="0"/>
              </a:rPr>
              <a:t> , </a:t>
            </a:r>
            <a:r>
              <a:rPr lang="en-IN" sz="2400" dirty="0">
                <a:solidFill>
                  <a:srgbClr val="000000"/>
                </a:solidFill>
                <a:latin typeface="Baskerville Old Face" panose="02020602080505020303" pitchFamily="18" charset="0"/>
              </a:rPr>
              <a:t>in cm Hg.</a:t>
            </a:r>
            <a:endParaRPr lang="en-IN" sz="2400" dirty="0">
              <a:latin typeface="Baskerville Old Face" panose="02020602080505020303" pitchFamily="18" charset="0"/>
            </a:endParaRPr>
          </a:p>
          <a:p>
            <a:r>
              <a:rPr lang="en-IN" sz="2400" dirty="0" err="1" smtClean="0">
                <a:solidFill>
                  <a:srgbClr val="000000"/>
                </a:solidFill>
                <a:latin typeface="Baskerville Old Face" panose="02020602080505020303" pitchFamily="18" charset="0"/>
              </a:rPr>
              <a:t>Amb_pressure</a:t>
            </a:r>
            <a:r>
              <a:rPr lang="en-IN" sz="2400" dirty="0" smtClean="0">
                <a:solidFill>
                  <a:srgbClr val="000000"/>
                </a:solidFill>
                <a:latin typeface="Baskerville Old Face" panose="02020602080505020303" pitchFamily="18" charset="0"/>
              </a:rPr>
              <a:t> , </a:t>
            </a:r>
            <a:r>
              <a:rPr lang="en-IN" sz="2400" dirty="0">
                <a:solidFill>
                  <a:srgbClr val="000000"/>
                </a:solidFill>
                <a:latin typeface="Baskerville Old Face" panose="02020602080505020303" pitchFamily="18" charset="0"/>
              </a:rPr>
              <a:t>in </a:t>
            </a:r>
            <a:r>
              <a:rPr lang="en-IN" sz="2400" dirty="0" err="1" smtClean="0">
                <a:solidFill>
                  <a:srgbClr val="000000"/>
                </a:solidFill>
                <a:latin typeface="Baskerville Old Face" panose="02020602080505020303" pitchFamily="18" charset="0"/>
              </a:rPr>
              <a:t>millibar</a:t>
            </a:r>
            <a:r>
              <a:rPr lang="en-IN" sz="2400" dirty="0" smtClean="0">
                <a:solidFill>
                  <a:srgbClr val="000000"/>
                </a:solidFill>
                <a:latin typeface="Baskerville Old Face" panose="02020602080505020303" pitchFamily="18" charset="0"/>
              </a:rPr>
              <a:t>. </a:t>
            </a:r>
            <a:r>
              <a:rPr lang="en-IN" sz="2400" dirty="0">
                <a:solidFill>
                  <a:srgbClr val="000000"/>
                </a:solidFill>
                <a:latin typeface="Baskerville Old Face" panose="02020602080505020303" pitchFamily="18" charset="0"/>
              </a:rPr>
              <a:t>(Ambient pressure)</a:t>
            </a:r>
            <a:endParaRPr lang="en-IN" sz="2400" dirty="0">
              <a:latin typeface="Baskerville Old Face" panose="02020602080505020303" pitchFamily="18" charset="0"/>
            </a:endParaRPr>
          </a:p>
          <a:p>
            <a:r>
              <a:rPr lang="en-IN" sz="2400" dirty="0" err="1" smtClean="0">
                <a:solidFill>
                  <a:srgbClr val="000000"/>
                </a:solidFill>
                <a:latin typeface="Baskerville Old Face" panose="02020602080505020303" pitchFamily="18" charset="0"/>
              </a:rPr>
              <a:t>R_humidity</a:t>
            </a:r>
            <a:r>
              <a:rPr lang="en-IN" sz="2400" dirty="0">
                <a:solidFill>
                  <a:srgbClr val="000000"/>
                </a:solidFill>
                <a:latin typeface="Baskerville Old Face" panose="02020602080505020303" pitchFamily="18" charset="0"/>
              </a:rPr>
              <a:t>, in percentage. (Relative humidity)</a:t>
            </a:r>
            <a:endParaRPr lang="en-IN" sz="2400" dirty="0">
              <a:latin typeface="Baskerville Old Face" panose="02020602080505020303" pitchFamily="18" charset="0"/>
            </a:endParaRPr>
          </a:p>
          <a:p>
            <a:r>
              <a:rPr lang="en-IN" sz="2400" dirty="0" err="1" smtClean="0">
                <a:solidFill>
                  <a:srgbClr val="000000"/>
                </a:solidFill>
                <a:latin typeface="Baskerville Old Face" panose="02020602080505020303" pitchFamily="18" charset="0"/>
              </a:rPr>
              <a:t>Energy_production</a:t>
            </a:r>
            <a:r>
              <a:rPr lang="en-IN" sz="2400" dirty="0">
                <a:solidFill>
                  <a:srgbClr val="000000"/>
                </a:solidFill>
                <a:latin typeface="Baskerville Old Face" panose="02020602080505020303" pitchFamily="18" charset="0"/>
              </a:rPr>
              <a:t>, in MW, net hourly electrical energy </a:t>
            </a:r>
            <a:r>
              <a:rPr lang="en-IN" sz="2400" dirty="0" smtClean="0">
                <a:solidFill>
                  <a:srgbClr val="000000"/>
                </a:solidFill>
                <a:latin typeface="Baskerville Old Face" panose="02020602080505020303" pitchFamily="18" charset="0"/>
              </a:rPr>
              <a:t>output.</a:t>
            </a:r>
            <a:endParaRPr lang="en-IN" sz="2400" dirty="0">
              <a:latin typeface="Baskerville Old Face" panose="02020602080505020303" pitchFamily="18" charset="0"/>
            </a:endParaRPr>
          </a:p>
          <a:p>
            <a:r>
              <a:rPr lang="en-IN" sz="2400" dirty="0">
                <a:latin typeface="Baskerville Old Face" panose="02020602080505020303" pitchFamily="18" charset="0"/>
              </a:rPr>
              <a:t/>
            </a:r>
            <a:br>
              <a:rPr lang="en-IN" sz="2400" dirty="0">
                <a:latin typeface="Baskerville Old Face" panose="02020602080505020303" pitchFamily="18" charset="0"/>
              </a:rPr>
            </a:br>
            <a:endParaRPr lang="en-IN" sz="2400" dirty="0">
              <a:latin typeface="Baskerville Old Face" panose="02020602080505020303" pitchFamily="18" charset="0"/>
            </a:endParaRPr>
          </a:p>
        </p:txBody>
      </p:sp>
    </p:spTree>
    <p:extLst>
      <p:ext uri="{BB962C8B-B14F-4D97-AF65-F5344CB8AC3E}">
        <p14:creationId xmlns:p14="http://schemas.microsoft.com/office/powerpoint/2010/main" val="849470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23503" y="274992"/>
            <a:ext cx="4442242" cy="584775"/>
          </a:xfrm>
          <a:prstGeom prst="rect">
            <a:avLst/>
          </a:prstGeom>
        </p:spPr>
        <p:txBody>
          <a:bodyPr wrap="none">
            <a:spAutoFit/>
          </a:bodyPr>
          <a:lstStyle/>
          <a:p>
            <a:r>
              <a:rPr lang="en-US" sz="3200" b="1" dirty="0" smtClean="0">
                <a:solidFill>
                  <a:schemeClr val="bg1"/>
                </a:solidFill>
                <a:latin typeface="Baskerville Old Face" panose="02020602080505020303" pitchFamily="18" charset="0"/>
              </a:rPr>
              <a:t>Finalizing Model Result :- </a:t>
            </a:r>
            <a:endParaRPr lang="en-IN" sz="3200" b="1" dirty="0">
              <a:solidFill>
                <a:schemeClr val="bg1"/>
              </a:solidFill>
              <a:latin typeface="Baskerville Old Face" panose="02020602080505020303" pitchFamily="18" charset="0"/>
            </a:endParaRPr>
          </a:p>
        </p:txBody>
      </p:sp>
      <p:sp>
        <p:nvSpPr>
          <p:cNvPr id="3" name="Rectangle 2"/>
          <p:cNvSpPr/>
          <p:nvPr/>
        </p:nvSpPr>
        <p:spPr>
          <a:xfrm>
            <a:off x="1474838" y="2049545"/>
            <a:ext cx="10048567" cy="1938992"/>
          </a:xfrm>
          <a:prstGeom prst="rect">
            <a:avLst/>
          </a:prstGeom>
        </p:spPr>
        <p:txBody>
          <a:bodyPr wrap="square">
            <a:spAutoFit/>
          </a:bodyPr>
          <a:lstStyle/>
          <a:p>
            <a:r>
              <a:rPr lang="en-US" sz="2400" dirty="0">
                <a:solidFill>
                  <a:schemeClr val="bg1"/>
                </a:solidFill>
                <a:latin typeface="Baskerville Old Face" panose="02020602080505020303" pitchFamily="18" charset="0"/>
              </a:rPr>
              <a:t>This model showcases robust predictive power with a low Mean Squared Error (MSE) of 0.0386 and a high R-squared score of 0.963, indicating its accuracy in explaining data variance. Its consistent performance across test data validates its reliability, making it a strong choice for making precise predictions in real-world </a:t>
            </a:r>
            <a:r>
              <a:rPr lang="en-US" sz="2400" dirty="0" smtClean="0">
                <a:solidFill>
                  <a:schemeClr val="bg1"/>
                </a:solidFill>
                <a:latin typeface="Baskerville Old Face" panose="02020602080505020303" pitchFamily="18" charset="0"/>
              </a:rPr>
              <a:t>scenarios.</a:t>
            </a:r>
            <a:endParaRPr lang="en-IN" sz="2400" dirty="0">
              <a:solidFill>
                <a:schemeClr val="bg1"/>
              </a:solidFill>
              <a:latin typeface="Baskerville Old Face" panose="02020602080505020303" pitchFamily="18" charset="0"/>
            </a:endParaRPr>
          </a:p>
        </p:txBody>
      </p:sp>
      <p:sp>
        <p:nvSpPr>
          <p:cNvPr id="4" name="Rectangle 3"/>
          <p:cNvSpPr/>
          <p:nvPr/>
        </p:nvSpPr>
        <p:spPr>
          <a:xfrm>
            <a:off x="1474839" y="1304006"/>
            <a:ext cx="4237057" cy="523220"/>
          </a:xfrm>
          <a:prstGeom prst="rect">
            <a:avLst/>
          </a:prstGeom>
        </p:spPr>
        <p:txBody>
          <a:bodyPr wrap="none">
            <a:spAutoFit/>
          </a:bodyPr>
          <a:lstStyle/>
          <a:p>
            <a:r>
              <a:rPr lang="en-IN" sz="2800" b="1" dirty="0">
                <a:solidFill>
                  <a:schemeClr val="bg1"/>
                </a:solidFill>
                <a:latin typeface="Baskerville Old Face" panose="02020602080505020303" pitchFamily="18" charset="0"/>
              </a:rPr>
              <a:t>Random </a:t>
            </a:r>
            <a:r>
              <a:rPr lang="en-IN" sz="2800" b="1" dirty="0" smtClean="0">
                <a:solidFill>
                  <a:schemeClr val="bg1"/>
                </a:solidFill>
                <a:latin typeface="Baskerville Old Face" panose="02020602080505020303" pitchFamily="18" charset="0"/>
              </a:rPr>
              <a:t>Forest </a:t>
            </a:r>
            <a:r>
              <a:rPr lang="en-IN" sz="2800" b="1" dirty="0" err="1" smtClean="0">
                <a:solidFill>
                  <a:schemeClr val="bg1"/>
                </a:solidFill>
                <a:latin typeface="Baskerville Old Face" panose="02020602080505020303" pitchFamily="18" charset="0"/>
              </a:rPr>
              <a:t>Regressor</a:t>
            </a:r>
            <a:r>
              <a:rPr lang="en-IN" sz="2800" b="1" dirty="0" smtClean="0">
                <a:solidFill>
                  <a:schemeClr val="bg1"/>
                </a:solidFill>
                <a:latin typeface="Baskerville Old Face" panose="02020602080505020303" pitchFamily="18" charset="0"/>
              </a:rPr>
              <a:t> :- </a:t>
            </a:r>
            <a:endParaRPr lang="en-IN" sz="2800" b="1" dirty="0">
              <a:solidFill>
                <a:schemeClr val="bg1"/>
              </a:solidFill>
              <a:latin typeface="Baskerville Old Face" panose="02020602080505020303" pitchFamily="18" charset="0"/>
            </a:endParaRPr>
          </a:p>
        </p:txBody>
      </p:sp>
    </p:spTree>
    <p:extLst>
      <p:ext uri="{BB962C8B-B14F-4D97-AF65-F5344CB8AC3E}">
        <p14:creationId xmlns:p14="http://schemas.microsoft.com/office/powerpoint/2010/main" val="9778860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37696" y="373316"/>
            <a:ext cx="4602542" cy="769441"/>
          </a:xfrm>
          <a:prstGeom prst="rect">
            <a:avLst/>
          </a:prstGeom>
        </p:spPr>
        <p:txBody>
          <a:bodyPr wrap="none">
            <a:spAutoFit/>
          </a:bodyPr>
          <a:lstStyle/>
          <a:p>
            <a:r>
              <a:rPr lang="en-IN" sz="4400" dirty="0">
                <a:solidFill>
                  <a:schemeClr val="bg1"/>
                </a:solidFill>
                <a:latin typeface="Baskerville Old Face" panose="02020602080505020303" pitchFamily="18" charset="0"/>
              </a:rPr>
              <a:t>Model Deployment</a:t>
            </a:r>
          </a:p>
        </p:txBody>
      </p:sp>
      <p:sp>
        <p:nvSpPr>
          <p:cNvPr id="3" name="Rectangle 2"/>
          <p:cNvSpPr/>
          <p:nvPr/>
        </p:nvSpPr>
        <p:spPr>
          <a:xfrm>
            <a:off x="1381151" y="1142757"/>
            <a:ext cx="9915631" cy="1569660"/>
          </a:xfrm>
          <a:prstGeom prst="rect">
            <a:avLst/>
          </a:prstGeom>
        </p:spPr>
        <p:txBody>
          <a:bodyPr wrap="square">
            <a:spAutoFit/>
          </a:bodyPr>
          <a:lstStyle/>
          <a:p>
            <a:pPr marL="342900" indent="-342900">
              <a:buFont typeface="Arial" panose="020B0604020202020204" pitchFamily="34" charset="0"/>
              <a:buChar char="•"/>
            </a:pPr>
            <a:r>
              <a:rPr lang="en-IN" sz="2400" dirty="0">
                <a:solidFill>
                  <a:schemeClr val="bg1"/>
                </a:solidFill>
                <a:latin typeface="Baskerville Old Face" panose="02020602080505020303" pitchFamily="18" charset="0"/>
              </a:rPr>
              <a:t>We used model </a:t>
            </a:r>
            <a:r>
              <a:rPr lang="en-IN" sz="2400" dirty="0" smtClean="0">
                <a:solidFill>
                  <a:schemeClr val="bg1"/>
                </a:solidFill>
                <a:latin typeface="Baskerville Old Face" panose="02020602080505020303" pitchFamily="18" charset="0"/>
              </a:rPr>
              <a:t>deployment FLASK </a:t>
            </a:r>
            <a:r>
              <a:rPr lang="en-IN" sz="2400" dirty="0">
                <a:solidFill>
                  <a:schemeClr val="bg1"/>
                </a:solidFill>
                <a:latin typeface="Baskerville Old Face" panose="02020602080505020303" pitchFamily="18" charset="0"/>
              </a:rPr>
              <a:t>with </a:t>
            </a:r>
            <a:r>
              <a:rPr lang="en-IN" sz="2400" dirty="0" smtClean="0">
                <a:solidFill>
                  <a:schemeClr val="bg1"/>
                </a:solidFill>
                <a:latin typeface="Baskerville Old Face" panose="02020602080505020303" pitchFamily="18" charset="0"/>
              </a:rPr>
              <a:t>HTML</a:t>
            </a:r>
          </a:p>
          <a:p>
            <a:pPr marL="342900" indent="-342900">
              <a:buFont typeface="Arial" panose="020B0604020202020204" pitchFamily="34" charset="0"/>
              <a:buChar char="•"/>
            </a:pPr>
            <a:r>
              <a:rPr lang="en-US" sz="2400" dirty="0" smtClean="0">
                <a:solidFill>
                  <a:schemeClr val="bg1"/>
                </a:solidFill>
                <a:latin typeface="Baskerville Old Face" panose="02020602080505020303" pitchFamily="18" charset="0"/>
              </a:rPr>
              <a:t>So that we used for importing flask, request, render template before creating the </a:t>
            </a:r>
            <a:r>
              <a:rPr lang="en-US" sz="2400" dirty="0" err="1" smtClean="0">
                <a:solidFill>
                  <a:schemeClr val="bg1"/>
                </a:solidFill>
                <a:latin typeface="Baskerville Old Face" panose="02020602080505020303" pitchFamily="18" charset="0"/>
              </a:rPr>
              <a:t>model.pkl</a:t>
            </a:r>
            <a:r>
              <a:rPr lang="en-US" sz="2400" dirty="0" smtClean="0">
                <a:solidFill>
                  <a:schemeClr val="bg1"/>
                </a:solidFill>
                <a:latin typeface="Baskerville Old Face" panose="02020602080505020303" pitchFamily="18" charset="0"/>
              </a:rPr>
              <a:t> by importing</a:t>
            </a:r>
            <a:r>
              <a:rPr lang="en-US" sz="2400" dirty="0">
                <a:solidFill>
                  <a:schemeClr val="bg1"/>
                </a:solidFill>
                <a:latin typeface="Baskerville Old Face" panose="02020602080505020303" pitchFamily="18" charset="0"/>
              </a:rPr>
              <a:t> </a:t>
            </a:r>
            <a:r>
              <a:rPr lang="en-US" sz="2400" dirty="0" smtClean="0">
                <a:solidFill>
                  <a:schemeClr val="bg1"/>
                </a:solidFill>
                <a:latin typeface="Baskerville Old Face" panose="02020602080505020303" pitchFamily="18" charset="0"/>
              </a:rPr>
              <a:t>pickle, </a:t>
            </a:r>
            <a:r>
              <a:rPr lang="en-US" sz="2400" dirty="0" smtClean="0">
                <a:solidFill>
                  <a:schemeClr val="bg1"/>
                </a:solidFill>
                <a:latin typeface="Baskerville Old Face" panose="02020602080505020303" pitchFamily="18" charset="0"/>
              </a:rPr>
              <a:t>which helps us to create a </a:t>
            </a:r>
            <a:r>
              <a:rPr lang="en-IN" sz="2400" dirty="0" smtClean="0">
                <a:solidFill>
                  <a:schemeClr val="bg1"/>
                </a:solidFill>
                <a:latin typeface="Baskerville Old Face" panose="02020602080505020303" pitchFamily="18" charset="0"/>
              </a:rPr>
              <a:t> deployment folder </a:t>
            </a:r>
            <a:r>
              <a:rPr lang="en-IN" sz="2400" dirty="0" smtClean="0">
                <a:solidFill>
                  <a:schemeClr val="bg1"/>
                </a:solidFill>
                <a:latin typeface="Baskerville Old Face" panose="02020602080505020303" pitchFamily="18" charset="0"/>
              </a:rPr>
              <a:t>and</a:t>
            </a:r>
            <a:r>
              <a:rPr lang="en-IN" sz="2400" dirty="0" smtClean="0">
                <a:solidFill>
                  <a:schemeClr val="bg1"/>
                </a:solidFill>
                <a:latin typeface="Baskerville Old Face" panose="02020602080505020303" pitchFamily="18" charset="0"/>
              </a:rPr>
              <a:t> </a:t>
            </a:r>
            <a:r>
              <a:rPr lang="en-IN" sz="2400" dirty="0" smtClean="0">
                <a:solidFill>
                  <a:schemeClr val="bg1"/>
                </a:solidFill>
                <a:latin typeface="Baskerville Old Face" panose="02020602080505020303" pitchFamily="18" charset="0"/>
              </a:rPr>
              <a:t>web application with HTML. </a:t>
            </a:r>
            <a:endParaRPr lang="en-IN" sz="2400" dirty="0">
              <a:solidFill>
                <a:schemeClr val="bg1"/>
              </a:solidFill>
              <a:latin typeface="Baskerville Old Face" panose="02020602080505020303" pitchFamily="18" charset="0"/>
            </a:endParaRPr>
          </a:p>
        </p:txBody>
      </p:sp>
      <p:pic>
        <p:nvPicPr>
          <p:cNvPr id="5" name="Picture 4"/>
          <p:cNvPicPr>
            <a:picLocks noChangeAspect="1"/>
          </p:cNvPicPr>
          <p:nvPr/>
        </p:nvPicPr>
        <p:blipFill>
          <a:blip r:embed="rId2"/>
          <a:stretch>
            <a:fillRect/>
          </a:stretch>
        </p:blipFill>
        <p:spPr>
          <a:xfrm>
            <a:off x="1658051" y="2768210"/>
            <a:ext cx="9216427" cy="4089790"/>
          </a:xfrm>
          <a:prstGeom prst="rect">
            <a:avLst/>
          </a:prstGeom>
        </p:spPr>
      </p:pic>
    </p:spTree>
    <p:extLst>
      <p:ext uri="{BB962C8B-B14F-4D97-AF65-F5344CB8AC3E}">
        <p14:creationId xmlns:p14="http://schemas.microsoft.com/office/powerpoint/2010/main" val="3235004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36600" y="324153"/>
            <a:ext cx="8515090" cy="584775"/>
          </a:xfrm>
          <a:prstGeom prst="rect">
            <a:avLst/>
          </a:prstGeom>
        </p:spPr>
        <p:txBody>
          <a:bodyPr wrap="square">
            <a:spAutoFit/>
          </a:bodyPr>
          <a:lstStyle/>
          <a:p>
            <a:r>
              <a:rPr lang="en-IN" sz="3200" b="1" dirty="0">
                <a:solidFill>
                  <a:schemeClr val="bg1"/>
                </a:solidFill>
                <a:latin typeface="Baskerville Old Face" panose="02020602080505020303" pitchFamily="18" charset="0"/>
              </a:rPr>
              <a:t>Challenges </a:t>
            </a:r>
            <a:r>
              <a:rPr lang="en-IN" sz="3200" b="1" dirty="0" smtClean="0">
                <a:solidFill>
                  <a:schemeClr val="bg1"/>
                </a:solidFill>
                <a:latin typeface="Baskerville Old Face" panose="02020602080505020303" pitchFamily="18" charset="0"/>
              </a:rPr>
              <a:t>faced ? How did you overcome? </a:t>
            </a:r>
            <a:endParaRPr lang="en-IN" sz="3200" dirty="0">
              <a:solidFill>
                <a:schemeClr val="bg1"/>
              </a:solidFill>
              <a:latin typeface="Baskerville Old Face" panose="02020602080505020303" pitchFamily="18" charset="0"/>
            </a:endParaRPr>
          </a:p>
        </p:txBody>
      </p:sp>
      <p:sp>
        <p:nvSpPr>
          <p:cNvPr id="4" name="Rectangle 3"/>
          <p:cNvSpPr/>
          <p:nvPr/>
        </p:nvSpPr>
        <p:spPr>
          <a:xfrm>
            <a:off x="4060368" y="324153"/>
            <a:ext cx="184731" cy="369332"/>
          </a:xfrm>
          <a:prstGeom prst="rect">
            <a:avLst/>
          </a:prstGeom>
        </p:spPr>
        <p:txBody>
          <a:bodyPr wrap="none">
            <a:spAutoFit/>
          </a:bodyPr>
          <a:lstStyle/>
          <a:p>
            <a:endParaRPr lang="en-IN" dirty="0"/>
          </a:p>
        </p:txBody>
      </p:sp>
      <p:sp>
        <p:nvSpPr>
          <p:cNvPr id="5" name="Rectangle 4"/>
          <p:cNvSpPr/>
          <p:nvPr/>
        </p:nvSpPr>
        <p:spPr>
          <a:xfrm>
            <a:off x="4212768" y="476553"/>
            <a:ext cx="184731" cy="369332"/>
          </a:xfrm>
          <a:prstGeom prst="rect">
            <a:avLst/>
          </a:prstGeom>
        </p:spPr>
        <p:txBody>
          <a:bodyPr wrap="none">
            <a:spAutoFit/>
          </a:bodyPr>
          <a:lstStyle/>
          <a:p>
            <a:endParaRPr lang="en-IN" dirty="0"/>
          </a:p>
        </p:txBody>
      </p:sp>
      <p:sp>
        <p:nvSpPr>
          <p:cNvPr id="6" name="Rectangle 5"/>
          <p:cNvSpPr/>
          <p:nvPr/>
        </p:nvSpPr>
        <p:spPr>
          <a:xfrm>
            <a:off x="4365168" y="628953"/>
            <a:ext cx="184731" cy="369332"/>
          </a:xfrm>
          <a:prstGeom prst="rect">
            <a:avLst/>
          </a:prstGeom>
        </p:spPr>
        <p:txBody>
          <a:bodyPr wrap="none">
            <a:spAutoFit/>
          </a:bodyPr>
          <a:lstStyle/>
          <a:p>
            <a:endParaRPr lang="en-IN" dirty="0"/>
          </a:p>
        </p:txBody>
      </p:sp>
      <p:sp>
        <p:nvSpPr>
          <p:cNvPr id="7" name="Rectangle 6"/>
          <p:cNvSpPr/>
          <p:nvPr/>
        </p:nvSpPr>
        <p:spPr>
          <a:xfrm>
            <a:off x="1936600" y="1150685"/>
            <a:ext cx="8839556" cy="4524315"/>
          </a:xfrm>
          <a:prstGeom prst="rect">
            <a:avLst/>
          </a:prstGeom>
        </p:spPr>
        <p:txBody>
          <a:bodyPr wrap="square">
            <a:spAutoFit/>
          </a:bodyPr>
          <a:lstStyle/>
          <a:p>
            <a:pPr marL="285750" indent="-285750">
              <a:buFont typeface="Arial" panose="020B0604020202020204" pitchFamily="34" charset="0"/>
              <a:buChar char="•"/>
            </a:pPr>
            <a:r>
              <a:rPr lang="en-IN" sz="2400" dirty="0" smtClean="0">
                <a:solidFill>
                  <a:schemeClr val="bg1"/>
                </a:solidFill>
                <a:latin typeface="Baskerville Old Face" panose="02020602080505020303" pitchFamily="18" charset="0"/>
              </a:rPr>
              <a:t>When we navigating </a:t>
            </a:r>
            <a:r>
              <a:rPr lang="en-IN" sz="2400" dirty="0">
                <a:solidFill>
                  <a:schemeClr val="bg1"/>
                </a:solidFill>
                <a:latin typeface="Baskerville Old Face" panose="02020602080505020303" pitchFamily="18" charset="0"/>
              </a:rPr>
              <a:t>the combined-cycle power plant </a:t>
            </a:r>
            <a:r>
              <a:rPr lang="en-IN" sz="2400" dirty="0" smtClean="0">
                <a:solidFill>
                  <a:srgbClr val="FF0000"/>
                </a:solidFill>
                <a:latin typeface="Baskerville Old Face" panose="02020602080505020303" pitchFamily="18" charset="0"/>
              </a:rPr>
              <a:t>RESEARCH</a:t>
            </a:r>
            <a:r>
              <a:rPr lang="en-IN" sz="2400" dirty="0" smtClean="0">
                <a:latin typeface="Baskerville Old Face" panose="02020602080505020303" pitchFamily="18" charset="0"/>
              </a:rPr>
              <a:t> </a:t>
            </a:r>
            <a:r>
              <a:rPr lang="en-IN" sz="2400" dirty="0">
                <a:solidFill>
                  <a:schemeClr val="bg1"/>
                </a:solidFill>
                <a:latin typeface="Baskerville Old Face" panose="02020602080505020303" pitchFamily="18" charset="0"/>
              </a:rPr>
              <a:t>posed</a:t>
            </a:r>
            <a:r>
              <a:rPr lang="en-IN" sz="2400" dirty="0">
                <a:latin typeface="Baskerville Old Face" panose="02020602080505020303" pitchFamily="18" charset="0"/>
              </a:rPr>
              <a:t> </a:t>
            </a:r>
            <a:r>
              <a:rPr lang="en-IN" sz="2400" dirty="0">
                <a:solidFill>
                  <a:schemeClr val="bg1"/>
                </a:solidFill>
                <a:latin typeface="Baskerville Old Face" panose="02020602080505020303" pitchFamily="18" charset="0"/>
              </a:rPr>
              <a:t>multifaceted challenges. </a:t>
            </a:r>
            <a:endParaRPr lang="en-IN" sz="2400" dirty="0" smtClean="0">
              <a:solidFill>
                <a:schemeClr val="bg1"/>
              </a:solidFill>
              <a:latin typeface="Baskerville Old Face" panose="02020602080505020303" pitchFamily="18" charset="0"/>
            </a:endParaRPr>
          </a:p>
          <a:p>
            <a:pPr marL="285750" indent="-285750">
              <a:buFont typeface="Arial" panose="020B0604020202020204" pitchFamily="34" charset="0"/>
              <a:buChar char="•"/>
            </a:pPr>
            <a:r>
              <a:rPr lang="en-IN" sz="2400" dirty="0" smtClean="0">
                <a:solidFill>
                  <a:schemeClr val="bg1"/>
                </a:solidFill>
                <a:latin typeface="Baskerville Old Face" panose="02020602080505020303" pitchFamily="18" charset="0"/>
              </a:rPr>
              <a:t>Balancing </a:t>
            </a:r>
            <a:r>
              <a:rPr lang="en-IN" sz="2400" dirty="0">
                <a:solidFill>
                  <a:schemeClr val="bg1"/>
                </a:solidFill>
                <a:latin typeface="Baskerville Old Face" panose="02020602080505020303" pitchFamily="18" charset="0"/>
              </a:rPr>
              <a:t>data complexities while </a:t>
            </a:r>
            <a:r>
              <a:rPr lang="en-IN" sz="2400" dirty="0" smtClean="0">
                <a:solidFill>
                  <a:schemeClr val="bg1"/>
                </a:solidFill>
                <a:latin typeface="Baskerville Old Face" panose="02020602080505020303" pitchFamily="18" charset="0"/>
              </a:rPr>
              <a:t>employing </a:t>
            </a:r>
            <a:r>
              <a:rPr lang="en-IN" sz="2400" dirty="0" smtClean="0">
                <a:solidFill>
                  <a:srgbClr val="FF0000"/>
                </a:solidFill>
                <a:latin typeface="Baskerville Old Face" panose="02020602080505020303" pitchFamily="18" charset="0"/>
              </a:rPr>
              <a:t>N-estimators demanded has different </a:t>
            </a:r>
            <a:r>
              <a:rPr lang="en-IN" sz="2400" dirty="0" err="1" smtClean="0">
                <a:solidFill>
                  <a:srgbClr val="FF0000"/>
                </a:solidFill>
                <a:latin typeface="Baskerville Old Face" panose="02020602080505020303" pitchFamily="18" charset="0"/>
              </a:rPr>
              <a:t>accurates</a:t>
            </a:r>
            <a:r>
              <a:rPr lang="en-IN" sz="2400" dirty="0" smtClean="0">
                <a:solidFill>
                  <a:schemeClr val="bg1"/>
                </a:solidFill>
                <a:latin typeface="Baskerville Old Face" panose="02020602080505020303" pitchFamily="18" charset="0"/>
              </a:rPr>
              <a:t>.</a:t>
            </a:r>
            <a:r>
              <a:rPr lang="en-IN" sz="2400" dirty="0" smtClean="0">
                <a:latin typeface="Baskerville Old Face" panose="02020602080505020303" pitchFamily="18" charset="0"/>
              </a:rPr>
              <a:t> </a:t>
            </a:r>
            <a:r>
              <a:rPr lang="en-IN" sz="2400" dirty="0">
                <a:solidFill>
                  <a:schemeClr val="bg1"/>
                </a:solidFill>
                <a:latin typeface="Baskerville Old Face" panose="02020602080505020303" pitchFamily="18" charset="0"/>
              </a:rPr>
              <a:t>Achieving an accurate R2 score and minimizing MSE required iterative model refinement. Integrating Flask for model deployment added another layer of intricacy. </a:t>
            </a:r>
            <a:endParaRPr lang="en-IN" sz="2400" dirty="0" smtClean="0">
              <a:solidFill>
                <a:schemeClr val="bg1"/>
              </a:solidFill>
              <a:latin typeface="Baskerville Old Face" panose="02020602080505020303" pitchFamily="18" charset="0"/>
            </a:endParaRPr>
          </a:p>
          <a:p>
            <a:pPr marL="285750" indent="-285750">
              <a:buFont typeface="Arial" panose="020B0604020202020204" pitchFamily="34" charset="0"/>
              <a:buChar char="•"/>
            </a:pPr>
            <a:r>
              <a:rPr lang="en-IN" sz="2400" dirty="0" smtClean="0">
                <a:solidFill>
                  <a:srgbClr val="FF0000"/>
                </a:solidFill>
                <a:latin typeface="Baskerville Old Face" panose="02020602080505020303" pitchFamily="18" charset="0"/>
              </a:rPr>
              <a:t>Persistence </a:t>
            </a:r>
            <a:r>
              <a:rPr lang="en-IN" sz="2400" dirty="0">
                <a:solidFill>
                  <a:srgbClr val="FF0000"/>
                </a:solidFill>
                <a:latin typeface="Baskerville Old Face" panose="02020602080505020303" pitchFamily="18" charset="0"/>
              </a:rPr>
              <a:t>and strategic problem-solving </a:t>
            </a:r>
            <a:r>
              <a:rPr lang="en-IN" sz="2400" dirty="0">
                <a:solidFill>
                  <a:schemeClr val="bg1"/>
                </a:solidFill>
                <a:latin typeface="Baskerville Old Face" panose="02020602080505020303" pitchFamily="18" charset="0"/>
              </a:rPr>
              <a:t>were crucial in overcoming these hurdles</a:t>
            </a:r>
            <a:r>
              <a:rPr lang="en-IN" sz="2400" dirty="0" smtClean="0">
                <a:solidFill>
                  <a:schemeClr val="bg1"/>
                </a:solidFill>
                <a:latin typeface="Baskerville Old Face" panose="02020602080505020303" pitchFamily="18" charset="0"/>
              </a:rPr>
              <a:t>.</a:t>
            </a:r>
          </a:p>
          <a:p>
            <a:pPr marL="285750" indent="-285750">
              <a:buFont typeface="Arial" panose="020B0604020202020204" pitchFamily="34" charset="0"/>
              <a:buChar char="•"/>
            </a:pPr>
            <a:r>
              <a:rPr lang="en-IN" sz="2400" dirty="0" smtClean="0">
                <a:solidFill>
                  <a:schemeClr val="bg1"/>
                </a:solidFill>
                <a:latin typeface="Baskerville Old Face" panose="02020602080505020303" pitchFamily="18" charset="0"/>
              </a:rPr>
              <a:t>Continuous </a:t>
            </a:r>
            <a:r>
              <a:rPr lang="en-IN" sz="2400" dirty="0">
                <a:solidFill>
                  <a:schemeClr val="bg1"/>
                </a:solidFill>
                <a:latin typeface="Baskerville Old Face" panose="02020602080505020303" pitchFamily="18" charset="0"/>
              </a:rPr>
              <a:t>learning and adaptability paved the way for refining methodologies, ultimately enhancing model accuracy and streamlining Flask </a:t>
            </a:r>
            <a:r>
              <a:rPr lang="en-IN" sz="2400" dirty="0" smtClean="0">
                <a:solidFill>
                  <a:schemeClr val="bg1"/>
                </a:solidFill>
                <a:latin typeface="Baskerville Old Face" panose="02020602080505020303" pitchFamily="18" charset="0"/>
              </a:rPr>
              <a:t>deployment.</a:t>
            </a:r>
            <a:endParaRPr lang="en-IN" sz="2400" dirty="0">
              <a:solidFill>
                <a:schemeClr val="bg1"/>
              </a:solidFill>
              <a:latin typeface="Baskerville Old Face" panose="02020602080505020303" pitchFamily="18" charset="0"/>
            </a:endParaRPr>
          </a:p>
        </p:txBody>
      </p:sp>
    </p:spTree>
    <p:extLst>
      <p:ext uri="{BB962C8B-B14F-4D97-AF65-F5344CB8AC3E}">
        <p14:creationId xmlns:p14="http://schemas.microsoft.com/office/powerpoint/2010/main" val="19086335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71253" y="2791362"/>
            <a:ext cx="5828840" cy="1323439"/>
          </a:xfrm>
          <a:prstGeom prst="rect">
            <a:avLst/>
          </a:prstGeom>
        </p:spPr>
        <p:txBody>
          <a:bodyPr wrap="none">
            <a:spAutoFit/>
          </a:bodyPr>
          <a:lstStyle/>
          <a:p>
            <a:r>
              <a:rPr lang="en-IN" sz="8000" dirty="0" smtClean="0"/>
              <a:t>Thank You </a:t>
            </a:r>
            <a:endParaRPr lang="en-IN" sz="8000" dirty="0"/>
          </a:p>
        </p:txBody>
      </p:sp>
    </p:spTree>
    <p:extLst>
      <p:ext uri="{BB962C8B-B14F-4D97-AF65-F5344CB8AC3E}">
        <p14:creationId xmlns:p14="http://schemas.microsoft.com/office/powerpoint/2010/main" val="2600114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97527" y="1431636"/>
            <a:ext cx="10123055" cy="3354765"/>
          </a:xfrm>
          <a:prstGeom prst="rect">
            <a:avLst/>
          </a:prstGeom>
        </p:spPr>
        <p:txBody>
          <a:bodyPr wrap="square">
            <a:spAutoFit/>
          </a:bodyPr>
          <a:lstStyle/>
          <a:p>
            <a:r>
              <a:rPr lang="en-IN" sz="2400" b="1" dirty="0">
                <a:solidFill>
                  <a:schemeClr val="bg1"/>
                </a:solidFill>
                <a:latin typeface="Baskerville Old Face" panose="02020602080505020303" pitchFamily="18" charset="0"/>
              </a:rPr>
              <a:t>Additional Variable </a:t>
            </a:r>
            <a:r>
              <a:rPr lang="en-IN" sz="2400" b="1" dirty="0" smtClean="0">
                <a:solidFill>
                  <a:schemeClr val="bg1"/>
                </a:solidFill>
                <a:latin typeface="Baskerville Old Face" panose="02020602080505020303" pitchFamily="18" charset="0"/>
              </a:rPr>
              <a:t>Information Features </a:t>
            </a:r>
            <a:r>
              <a:rPr lang="en-IN" sz="2400" b="1" dirty="0">
                <a:solidFill>
                  <a:schemeClr val="bg1"/>
                </a:solidFill>
                <a:latin typeface="Baskerville Old Face" panose="02020602080505020303" pitchFamily="18" charset="0"/>
              </a:rPr>
              <a:t>consist of hourly average ambient </a:t>
            </a:r>
            <a:r>
              <a:rPr lang="en-IN" sz="2400" b="1" dirty="0" smtClean="0">
                <a:solidFill>
                  <a:schemeClr val="bg1"/>
                </a:solidFill>
                <a:latin typeface="Baskerville Old Face" panose="02020602080505020303" pitchFamily="18" charset="0"/>
              </a:rPr>
              <a:t>variables</a:t>
            </a:r>
          </a:p>
          <a:p>
            <a:endParaRPr lang="en-IN" sz="2400" b="1" dirty="0" smtClean="0">
              <a:solidFill>
                <a:schemeClr val="bg1"/>
              </a:solidFill>
              <a:latin typeface="Baskerville Old Face" panose="02020602080505020303" pitchFamily="18" charset="0"/>
            </a:endParaRPr>
          </a:p>
          <a:p>
            <a:r>
              <a:rPr lang="en-IN" sz="2000" dirty="0" smtClean="0">
                <a:solidFill>
                  <a:schemeClr val="bg1"/>
                </a:solidFill>
                <a:latin typeface="Baskerville Old Face" panose="02020602080505020303" pitchFamily="18" charset="0"/>
              </a:rPr>
              <a:t>-    Temperature </a:t>
            </a:r>
            <a:r>
              <a:rPr lang="en-IN" sz="2000" dirty="0">
                <a:solidFill>
                  <a:schemeClr val="bg1"/>
                </a:solidFill>
                <a:latin typeface="Baskerville Old Face" panose="02020602080505020303" pitchFamily="18" charset="0"/>
              </a:rPr>
              <a:t>(T) in the range 1.81°C and 37.11°C</a:t>
            </a:r>
            <a:r>
              <a:rPr lang="en-IN" sz="2000" dirty="0" smtClean="0">
                <a:solidFill>
                  <a:schemeClr val="bg1"/>
                </a:solidFill>
                <a:latin typeface="Baskerville Old Face" panose="02020602080505020303" pitchFamily="18" charset="0"/>
              </a:rPr>
              <a:t>,</a:t>
            </a:r>
          </a:p>
          <a:p>
            <a:pPr marL="285750" indent="-285750">
              <a:buFontTx/>
              <a:buChar char="-"/>
            </a:pPr>
            <a:r>
              <a:rPr lang="en-IN" sz="2000" dirty="0" smtClean="0">
                <a:solidFill>
                  <a:schemeClr val="bg1"/>
                </a:solidFill>
                <a:latin typeface="Baskerville Old Face" panose="02020602080505020303" pitchFamily="18" charset="0"/>
              </a:rPr>
              <a:t>Ambient </a:t>
            </a:r>
            <a:r>
              <a:rPr lang="en-IN" sz="2000" dirty="0">
                <a:solidFill>
                  <a:schemeClr val="bg1"/>
                </a:solidFill>
                <a:latin typeface="Baskerville Old Face" panose="02020602080505020303" pitchFamily="18" charset="0"/>
              </a:rPr>
              <a:t>Pressure (AP) in the range 992.89-1033.30 </a:t>
            </a:r>
            <a:r>
              <a:rPr lang="en-IN" sz="2000" dirty="0" err="1">
                <a:solidFill>
                  <a:schemeClr val="bg1"/>
                </a:solidFill>
                <a:latin typeface="Baskerville Old Face" panose="02020602080505020303" pitchFamily="18" charset="0"/>
              </a:rPr>
              <a:t>milibar</a:t>
            </a:r>
            <a:r>
              <a:rPr lang="en-IN" sz="2000" dirty="0" smtClean="0">
                <a:solidFill>
                  <a:schemeClr val="bg1"/>
                </a:solidFill>
                <a:latin typeface="Baskerville Old Face" panose="02020602080505020303" pitchFamily="18" charset="0"/>
              </a:rPr>
              <a:t>,</a:t>
            </a:r>
          </a:p>
          <a:p>
            <a:pPr marL="285750" indent="-285750">
              <a:buFontTx/>
              <a:buChar char="-"/>
            </a:pPr>
            <a:r>
              <a:rPr lang="en-IN" sz="2000" dirty="0" smtClean="0">
                <a:solidFill>
                  <a:schemeClr val="bg1"/>
                </a:solidFill>
                <a:latin typeface="Baskerville Old Face" panose="02020602080505020303" pitchFamily="18" charset="0"/>
              </a:rPr>
              <a:t>Relative </a:t>
            </a:r>
            <a:r>
              <a:rPr lang="en-IN" sz="2000" dirty="0">
                <a:solidFill>
                  <a:schemeClr val="bg1"/>
                </a:solidFill>
                <a:latin typeface="Baskerville Old Face" panose="02020602080505020303" pitchFamily="18" charset="0"/>
              </a:rPr>
              <a:t>Humidity (RH) in the range 25.56% to 100.16</a:t>
            </a:r>
            <a:r>
              <a:rPr lang="en-IN" sz="2000" dirty="0" smtClean="0">
                <a:solidFill>
                  <a:schemeClr val="bg1"/>
                </a:solidFill>
                <a:latin typeface="Baskerville Old Face" panose="02020602080505020303" pitchFamily="18" charset="0"/>
              </a:rPr>
              <a:t>%</a:t>
            </a:r>
          </a:p>
          <a:p>
            <a:pPr marL="285750" indent="-285750">
              <a:buFontTx/>
              <a:buChar char="-"/>
            </a:pPr>
            <a:r>
              <a:rPr lang="en-IN" sz="2000" dirty="0" smtClean="0">
                <a:solidFill>
                  <a:schemeClr val="bg1"/>
                </a:solidFill>
                <a:latin typeface="Baskerville Old Face" panose="02020602080505020303" pitchFamily="18" charset="0"/>
              </a:rPr>
              <a:t>Exhaust </a:t>
            </a:r>
            <a:r>
              <a:rPr lang="en-IN" sz="2000" dirty="0">
                <a:solidFill>
                  <a:schemeClr val="bg1"/>
                </a:solidFill>
                <a:latin typeface="Baskerville Old Face" panose="02020602080505020303" pitchFamily="18" charset="0"/>
              </a:rPr>
              <a:t>Vacuum (V) in </a:t>
            </a:r>
            <a:r>
              <a:rPr lang="en-IN" sz="2000" dirty="0" err="1">
                <a:solidFill>
                  <a:schemeClr val="bg1"/>
                </a:solidFill>
                <a:latin typeface="Baskerville Old Face" panose="02020602080505020303" pitchFamily="18" charset="0"/>
              </a:rPr>
              <a:t>teh</a:t>
            </a:r>
            <a:r>
              <a:rPr lang="en-IN" sz="2000" dirty="0">
                <a:solidFill>
                  <a:schemeClr val="bg1"/>
                </a:solidFill>
                <a:latin typeface="Baskerville Old Face" panose="02020602080505020303" pitchFamily="18" charset="0"/>
              </a:rPr>
              <a:t> range 25.36-81.56 cm </a:t>
            </a:r>
            <a:r>
              <a:rPr lang="en-IN" sz="2000" dirty="0" smtClean="0">
                <a:solidFill>
                  <a:schemeClr val="bg1"/>
                </a:solidFill>
                <a:latin typeface="Baskerville Old Face" panose="02020602080505020303" pitchFamily="18" charset="0"/>
              </a:rPr>
              <a:t>Hg</a:t>
            </a:r>
          </a:p>
          <a:p>
            <a:pPr marL="285750" indent="-285750">
              <a:buFontTx/>
              <a:buChar char="-"/>
            </a:pPr>
            <a:r>
              <a:rPr lang="en-IN" sz="2000" dirty="0" smtClean="0">
                <a:solidFill>
                  <a:schemeClr val="bg1"/>
                </a:solidFill>
                <a:latin typeface="Baskerville Old Face" panose="02020602080505020303" pitchFamily="18" charset="0"/>
              </a:rPr>
              <a:t>Net </a:t>
            </a:r>
            <a:r>
              <a:rPr lang="en-IN" sz="2000" dirty="0">
                <a:solidFill>
                  <a:schemeClr val="bg1"/>
                </a:solidFill>
                <a:latin typeface="Baskerville Old Face" panose="02020602080505020303" pitchFamily="18" charset="0"/>
              </a:rPr>
              <a:t>hourly electrical energy output (EP) 420.26-495.76 </a:t>
            </a:r>
            <a:r>
              <a:rPr lang="en-IN" sz="2000" dirty="0" smtClean="0">
                <a:solidFill>
                  <a:schemeClr val="bg1"/>
                </a:solidFill>
                <a:latin typeface="Baskerville Old Face" panose="02020602080505020303" pitchFamily="18" charset="0"/>
              </a:rPr>
              <a:t>MW. The </a:t>
            </a:r>
            <a:r>
              <a:rPr lang="en-IN" sz="2000" dirty="0">
                <a:solidFill>
                  <a:schemeClr val="bg1"/>
                </a:solidFill>
                <a:latin typeface="Baskerville Old Face" panose="02020602080505020303" pitchFamily="18" charset="0"/>
              </a:rPr>
              <a:t>averages are taken from various sensors located around the plant that record the ambient variables every second. The variables are given without normalization.</a:t>
            </a:r>
          </a:p>
        </p:txBody>
      </p:sp>
    </p:spTree>
    <p:extLst>
      <p:ext uri="{BB962C8B-B14F-4D97-AF65-F5344CB8AC3E}">
        <p14:creationId xmlns:p14="http://schemas.microsoft.com/office/powerpoint/2010/main" val="2122532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59627" y="3050370"/>
            <a:ext cx="8760732" cy="646331"/>
          </a:xfrm>
          <a:prstGeom prst="rect">
            <a:avLst/>
          </a:prstGeom>
        </p:spPr>
        <p:txBody>
          <a:bodyPr wrap="none">
            <a:spAutoFit/>
          </a:bodyPr>
          <a:lstStyle/>
          <a:p>
            <a:r>
              <a:rPr lang="en-IN" sz="3600" dirty="0">
                <a:solidFill>
                  <a:schemeClr val="bg1"/>
                </a:solidFill>
                <a:latin typeface="Baskerville Old Face" panose="02020602080505020303" pitchFamily="18" charset="0"/>
              </a:rPr>
              <a:t>EXPLORATORY DATA ANALYSIS (EDA)</a:t>
            </a:r>
          </a:p>
        </p:txBody>
      </p:sp>
    </p:spTree>
    <p:extLst>
      <p:ext uri="{BB962C8B-B14F-4D97-AF65-F5344CB8AC3E}">
        <p14:creationId xmlns:p14="http://schemas.microsoft.com/office/powerpoint/2010/main" val="2072355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57745" y="184728"/>
            <a:ext cx="7777018" cy="1169551"/>
          </a:xfrm>
          <a:prstGeom prst="rect">
            <a:avLst/>
          </a:prstGeom>
        </p:spPr>
        <p:txBody>
          <a:bodyPr wrap="square">
            <a:spAutoFit/>
          </a:bodyPr>
          <a:lstStyle/>
          <a:p>
            <a:r>
              <a:rPr lang="en-IN" sz="3200" b="1" dirty="0" smtClean="0">
                <a:solidFill>
                  <a:schemeClr val="bg1"/>
                </a:solidFill>
                <a:latin typeface="Baskerville Old Face" panose="02020602080505020303" pitchFamily="18" charset="0"/>
              </a:rPr>
              <a:t>Data </a:t>
            </a:r>
            <a:r>
              <a:rPr lang="en-IN" sz="3200" b="1" dirty="0">
                <a:solidFill>
                  <a:schemeClr val="bg1"/>
                </a:solidFill>
                <a:latin typeface="Baskerville Old Face" panose="02020602080505020303" pitchFamily="18" charset="0"/>
              </a:rPr>
              <a:t>cleaning:- </a:t>
            </a:r>
            <a:endParaRPr lang="en-IN" sz="3200" b="1" dirty="0" smtClean="0">
              <a:solidFill>
                <a:schemeClr val="bg1"/>
              </a:solidFill>
              <a:latin typeface="Baskerville Old Face" panose="02020602080505020303" pitchFamily="18" charset="0"/>
            </a:endParaRPr>
          </a:p>
          <a:p>
            <a:endParaRPr lang="en-IN" dirty="0" smtClean="0"/>
          </a:p>
          <a:p>
            <a:r>
              <a:rPr lang="en-IN" sz="2000" dirty="0" smtClean="0">
                <a:solidFill>
                  <a:schemeClr val="bg1"/>
                </a:solidFill>
                <a:latin typeface="Baskerville Old Face" panose="02020602080505020303" pitchFamily="18" charset="0"/>
              </a:rPr>
              <a:t>There </a:t>
            </a:r>
            <a:r>
              <a:rPr lang="en-IN" sz="2000" dirty="0">
                <a:solidFill>
                  <a:schemeClr val="bg1"/>
                </a:solidFill>
                <a:latin typeface="Baskerville Old Face" panose="02020602080505020303" pitchFamily="18" charset="0"/>
              </a:rPr>
              <a:t>are Features which is in the </a:t>
            </a:r>
            <a:r>
              <a:rPr lang="en-IN" sz="2000" dirty="0" err="1">
                <a:solidFill>
                  <a:schemeClr val="bg1"/>
                </a:solidFill>
                <a:latin typeface="Baskerville Old Face" panose="02020602080505020303" pitchFamily="18" charset="0"/>
              </a:rPr>
              <a:t>Continous</a:t>
            </a:r>
            <a:r>
              <a:rPr lang="en-IN" sz="2000" dirty="0">
                <a:solidFill>
                  <a:schemeClr val="bg1"/>
                </a:solidFill>
                <a:latin typeface="Baskerville Old Face" panose="02020602080505020303" pitchFamily="18" charset="0"/>
              </a:rPr>
              <a:t> </a:t>
            </a:r>
            <a:r>
              <a:rPr lang="en-IN" sz="2000" dirty="0" smtClean="0">
                <a:solidFill>
                  <a:schemeClr val="bg1"/>
                </a:solidFill>
                <a:latin typeface="Baskerville Old Face" panose="02020602080505020303" pitchFamily="18" charset="0"/>
              </a:rPr>
              <a:t>data</a:t>
            </a:r>
            <a:r>
              <a:rPr lang="en-IN" dirty="0" smtClean="0">
                <a:solidFill>
                  <a:schemeClr val="bg1"/>
                </a:solidFill>
              </a:rPr>
              <a:t>.</a:t>
            </a:r>
            <a:endParaRPr lang="en-IN" dirty="0">
              <a:solidFill>
                <a:schemeClr val="bg1"/>
              </a:solidFill>
            </a:endParaRPr>
          </a:p>
        </p:txBody>
      </p:sp>
      <p:sp>
        <p:nvSpPr>
          <p:cNvPr id="3" name="Rectangle 2"/>
          <p:cNvSpPr/>
          <p:nvPr/>
        </p:nvSpPr>
        <p:spPr>
          <a:xfrm>
            <a:off x="1357745" y="2012711"/>
            <a:ext cx="2100255" cy="400110"/>
          </a:xfrm>
          <a:prstGeom prst="rect">
            <a:avLst/>
          </a:prstGeom>
        </p:spPr>
        <p:txBody>
          <a:bodyPr wrap="none">
            <a:spAutoFit/>
          </a:bodyPr>
          <a:lstStyle/>
          <a:p>
            <a:r>
              <a:rPr lang="en-IN" sz="2000" dirty="0">
                <a:solidFill>
                  <a:schemeClr val="bg1"/>
                </a:solidFill>
                <a:latin typeface="Baskerville Old Face" panose="02020602080505020303" pitchFamily="18" charset="0"/>
              </a:rPr>
              <a:t>- NO </a:t>
            </a:r>
            <a:r>
              <a:rPr lang="en-IN" sz="2000" dirty="0" err="1">
                <a:solidFill>
                  <a:schemeClr val="bg1"/>
                </a:solidFill>
                <a:latin typeface="Baskerville Old Face" panose="02020602080505020303" pitchFamily="18" charset="0"/>
              </a:rPr>
              <a:t>NUll</a:t>
            </a:r>
            <a:r>
              <a:rPr lang="en-IN" sz="2000" dirty="0">
                <a:solidFill>
                  <a:schemeClr val="bg1"/>
                </a:solidFill>
                <a:latin typeface="Baskerville Old Face" panose="02020602080505020303" pitchFamily="18" charset="0"/>
              </a:rPr>
              <a:t> </a:t>
            </a:r>
            <a:r>
              <a:rPr lang="en-IN" sz="2000" dirty="0" smtClean="0">
                <a:solidFill>
                  <a:schemeClr val="bg1"/>
                </a:solidFill>
                <a:latin typeface="Baskerville Old Face" panose="02020602080505020303" pitchFamily="18" charset="0"/>
              </a:rPr>
              <a:t>Values.</a:t>
            </a:r>
            <a:endParaRPr lang="en-IN" sz="2000" dirty="0">
              <a:solidFill>
                <a:schemeClr val="bg1"/>
              </a:solidFill>
              <a:latin typeface="Baskerville Old Face" panose="02020602080505020303" pitchFamily="18" charset="0"/>
            </a:endParaRPr>
          </a:p>
        </p:txBody>
      </p:sp>
      <p:sp>
        <p:nvSpPr>
          <p:cNvPr id="4" name="Rectangle 3"/>
          <p:cNvSpPr/>
          <p:nvPr/>
        </p:nvSpPr>
        <p:spPr>
          <a:xfrm>
            <a:off x="1357745" y="1484207"/>
            <a:ext cx="2914580" cy="400110"/>
          </a:xfrm>
          <a:prstGeom prst="rect">
            <a:avLst/>
          </a:prstGeom>
        </p:spPr>
        <p:txBody>
          <a:bodyPr wrap="none">
            <a:spAutoFit/>
          </a:bodyPr>
          <a:lstStyle/>
          <a:p>
            <a:r>
              <a:rPr lang="en-IN" sz="2000" dirty="0">
                <a:solidFill>
                  <a:schemeClr val="bg1"/>
                </a:solidFill>
                <a:latin typeface="Baskerville Old Face" panose="02020602080505020303" pitchFamily="18" charset="0"/>
              </a:rPr>
              <a:t>- </a:t>
            </a:r>
            <a:r>
              <a:rPr lang="en-IN" sz="2000" dirty="0" smtClean="0">
                <a:solidFill>
                  <a:schemeClr val="bg1"/>
                </a:solidFill>
                <a:latin typeface="Baskerville Old Face" panose="02020602080505020303" pitchFamily="18" charset="0"/>
              </a:rPr>
              <a:t>There </a:t>
            </a:r>
            <a:r>
              <a:rPr lang="en-IN" sz="2000" dirty="0">
                <a:solidFill>
                  <a:schemeClr val="bg1"/>
                </a:solidFill>
                <a:latin typeface="Baskerville Old Face" panose="02020602080505020303" pitchFamily="18" charset="0"/>
              </a:rPr>
              <a:t>Are 41 </a:t>
            </a:r>
            <a:r>
              <a:rPr lang="en-IN" sz="2000" dirty="0" smtClean="0">
                <a:solidFill>
                  <a:schemeClr val="bg1"/>
                </a:solidFill>
                <a:latin typeface="Baskerville Old Face" panose="02020602080505020303" pitchFamily="18" charset="0"/>
              </a:rPr>
              <a:t>Duplicates.</a:t>
            </a:r>
            <a:endParaRPr lang="en-IN" sz="2000" dirty="0">
              <a:solidFill>
                <a:schemeClr val="bg1"/>
              </a:solidFill>
              <a:latin typeface="Baskerville Old Face" panose="02020602080505020303" pitchFamily="18" charset="0"/>
            </a:endParaRPr>
          </a:p>
        </p:txBody>
      </p:sp>
      <p:sp>
        <p:nvSpPr>
          <p:cNvPr id="5" name="Rectangle 4"/>
          <p:cNvSpPr/>
          <p:nvPr/>
        </p:nvSpPr>
        <p:spPr>
          <a:xfrm>
            <a:off x="1357745" y="2563252"/>
            <a:ext cx="6059055" cy="707886"/>
          </a:xfrm>
          <a:prstGeom prst="rect">
            <a:avLst/>
          </a:prstGeom>
        </p:spPr>
        <p:txBody>
          <a:bodyPr wrap="square">
            <a:spAutoFit/>
          </a:bodyPr>
          <a:lstStyle/>
          <a:p>
            <a:r>
              <a:rPr lang="en-IN" sz="2000" dirty="0">
                <a:solidFill>
                  <a:schemeClr val="bg1"/>
                </a:solidFill>
                <a:latin typeface="Baskerville Old Face" panose="02020602080505020303" pitchFamily="18" charset="0"/>
              </a:rPr>
              <a:t>- Outliers are detected and found in the Ambient Pressure </a:t>
            </a:r>
            <a:r>
              <a:rPr lang="en-IN" sz="2000" dirty="0" smtClean="0">
                <a:solidFill>
                  <a:schemeClr val="bg1"/>
                </a:solidFill>
                <a:latin typeface="Baskerville Old Face" panose="02020602080505020303" pitchFamily="18" charset="0"/>
              </a:rPr>
              <a:t>     and </a:t>
            </a:r>
            <a:r>
              <a:rPr lang="en-IN" sz="2000" dirty="0">
                <a:solidFill>
                  <a:schemeClr val="bg1"/>
                </a:solidFill>
                <a:latin typeface="Baskerville Old Face" panose="02020602080505020303" pitchFamily="18" charset="0"/>
              </a:rPr>
              <a:t>Relative humidity by using </a:t>
            </a:r>
            <a:r>
              <a:rPr lang="en-IN" sz="2000" dirty="0" err="1">
                <a:solidFill>
                  <a:schemeClr val="bg1"/>
                </a:solidFill>
                <a:latin typeface="Baskerville Old Face" panose="02020602080505020303" pitchFamily="18" charset="0"/>
              </a:rPr>
              <a:t>Matplotlib</a:t>
            </a:r>
            <a:r>
              <a:rPr lang="en-IN" sz="2000" dirty="0">
                <a:solidFill>
                  <a:schemeClr val="bg1"/>
                </a:solidFill>
                <a:latin typeface="Baskerville Old Face" panose="02020602080505020303" pitchFamily="18" charset="0"/>
              </a:rPr>
              <a:t> </a:t>
            </a:r>
            <a:r>
              <a:rPr lang="en-IN" sz="2000" dirty="0" smtClean="0">
                <a:solidFill>
                  <a:schemeClr val="bg1"/>
                </a:solidFill>
                <a:latin typeface="Baskerville Old Face" panose="02020602080505020303" pitchFamily="18" charset="0"/>
              </a:rPr>
              <a:t>Boxplot.</a:t>
            </a:r>
            <a:endParaRPr lang="en-IN" sz="2000" dirty="0">
              <a:solidFill>
                <a:schemeClr val="bg1"/>
              </a:solidFill>
              <a:latin typeface="Baskerville Old Face" panose="02020602080505020303" pitchFamily="18" charset="0"/>
            </a:endParaRPr>
          </a:p>
        </p:txBody>
      </p:sp>
      <p:pic>
        <p:nvPicPr>
          <p:cNvPr id="6" name="Content Placeholder 4"/>
          <p:cNvPicPr>
            <a:picLocks noChangeAspect="1"/>
          </p:cNvPicPr>
          <p:nvPr/>
        </p:nvPicPr>
        <p:blipFill>
          <a:blip r:embed="rId2"/>
          <a:stretch>
            <a:fillRect/>
          </a:stretch>
        </p:blipFill>
        <p:spPr>
          <a:xfrm>
            <a:off x="5231987" y="3528291"/>
            <a:ext cx="5057322" cy="3169863"/>
          </a:xfrm>
          <a:prstGeom prst="rect">
            <a:avLst/>
          </a:prstGeom>
        </p:spPr>
      </p:pic>
    </p:spTree>
    <p:extLst>
      <p:ext uri="{BB962C8B-B14F-4D97-AF65-F5344CB8AC3E}">
        <p14:creationId xmlns:p14="http://schemas.microsoft.com/office/powerpoint/2010/main" val="526843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14409" y="454952"/>
            <a:ext cx="6099747" cy="584775"/>
          </a:xfrm>
          <a:prstGeom prst="rect">
            <a:avLst/>
          </a:prstGeom>
        </p:spPr>
        <p:txBody>
          <a:bodyPr wrap="none">
            <a:spAutoFit/>
          </a:bodyPr>
          <a:lstStyle/>
          <a:p>
            <a:r>
              <a:rPr lang="en-IN" sz="3200" b="1" dirty="0">
                <a:solidFill>
                  <a:schemeClr val="bg1"/>
                </a:solidFill>
                <a:latin typeface="Baskerville Old Face" panose="02020602080505020303" pitchFamily="18" charset="0"/>
              </a:rPr>
              <a:t>Data Visualization of each </a:t>
            </a:r>
            <a:r>
              <a:rPr lang="en-IN" sz="3200" b="1" dirty="0" smtClean="0">
                <a:solidFill>
                  <a:schemeClr val="bg1"/>
                </a:solidFill>
                <a:latin typeface="Baskerville Old Face" panose="02020602080505020303" pitchFamily="18" charset="0"/>
              </a:rPr>
              <a:t>features :-</a:t>
            </a:r>
            <a:endParaRPr lang="en-IN" sz="3200" b="1" dirty="0">
              <a:solidFill>
                <a:schemeClr val="bg1"/>
              </a:solidFill>
              <a:latin typeface="Baskerville Old Face" panose="02020602080505020303" pitchFamily="18" charset="0"/>
            </a:endParaRPr>
          </a:p>
        </p:txBody>
      </p:sp>
      <p:pic>
        <p:nvPicPr>
          <p:cNvPr id="3" name="Picture 2"/>
          <p:cNvPicPr>
            <a:picLocks noChangeAspect="1"/>
          </p:cNvPicPr>
          <p:nvPr/>
        </p:nvPicPr>
        <p:blipFill>
          <a:blip r:embed="rId2"/>
          <a:stretch>
            <a:fillRect/>
          </a:stretch>
        </p:blipFill>
        <p:spPr>
          <a:xfrm>
            <a:off x="1995054" y="1396964"/>
            <a:ext cx="2853479" cy="2346743"/>
          </a:xfrm>
          <a:prstGeom prst="rect">
            <a:avLst/>
          </a:prstGeom>
        </p:spPr>
      </p:pic>
      <p:pic>
        <p:nvPicPr>
          <p:cNvPr id="4" name="Picture 3"/>
          <p:cNvPicPr>
            <a:picLocks noChangeAspect="1"/>
          </p:cNvPicPr>
          <p:nvPr/>
        </p:nvPicPr>
        <p:blipFill>
          <a:blip r:embed="rId3"/>
          <a:stretch>
            <a:fillRect/>
          </a:stretch>
        </p:blipFill>
        <p:spPr>
          <a:xfrm>
            <a:off x="7260060" y="1396964"/>
            <a:ext cx="3546486" cy="2346743"/>
          </a:xfrm>
          <a:prstGeom prst="rect">
            <a:avLst/>
          </a:prstGeom>
        </p:spPr>
      </p:pic>
      <p:pic>
        <p:nvPicPr>
          <p:cNvPr id="5" name="Picture 4"/>
          <p:cNvPicPr>
            <a:picLocks noChangeAspect="1"/>
          </p:cNvPicPr>
          <p:nvPr/>
        </p:nvPicPr>
        <p:blipFill>
          <a:blip r:embed="rId4"/>
          <a:stretch>
            <a:fillRect/>
          </a:stretch>
        </p:blipFill>
        <p:spPr>
          <a:xfrm>
            <a:off x="1995054" y="4100944"/>
            <a:ext cx="2853479" cy="2318328"/>
          </a:xfrm>
          <a:prstGeom prst="rect">
            <a:avLst/>
          </a:prstGeom>
        </p:spPr>
      </p:pic>
      <p:pic>
        <p:nvPicPr>
          <p:cNvPr id="6" name="Image 0"/>
          <p:cNvPicPr>
            <a:picLocks noChangeAspect="1"/>
          </p:cNvPicPr>
          <p:nvPr/>
        </p:nvPicPr>
        <p:blipFill>
          <a:blip r:embed="rId5"/>
          <a:srcRect/>
          <a:stretch/>
        </p:blipFill>
        <p:spPr>
          <a:xfrm>
            <a:off x="7260060" y="4100944"/>
            <a:ext cx="3454123" cy="2456873"/>
          </a:xfrm>
          <a:prstGeom prst="rect">
            <a:avLst/>
          </a:prstGeom>
        </p:spPr>
      </p:pic>
      <p:sp>
        <p:nvSpPr>
          <p:cNvPr id="7" name="Rectangle 6"/>
          <p:cNvSpPr/>
          <p:nvPr/>
        </p:nvSpPr>
        <p:spPr>
          <a:xfrm>
            <a:off x="4848533" y="3743706"/>
            <a:ext cx="2423405" cy="400110"/>
          </a:xfrm>
          <a:prstGeom prst="rect">
            <a:avLst/>
          </a:prstGeom>
        </p:spPr>
        <p:txBody>
          <a:bodyPr wrap="square">
            <a:spAutoFit/>
          </a:bodyPr>
          <a:lstStyle/>
          <a:p>
            <a:r>
              <a:rPr lang="en-IN" sz="2000" b="1" dirty="0" smtClean="0">
                <a:solidFill>
                  <a:schemeClr val="bg1"/>
                </a:solidFill>
                <a:latin typeface="Baskerville Old Face" panose="02020602080505020303" pitchFamily="18" charset="0"/>
              </a:rPr>
              <a:t> H </a:t>
            </a:r>
            <a:r>
              <a:rPr lang="en-IN" sz="2000" b="1" dirty="0">
                <a:solidFill>
                  <a:schemeClr val="bg1"/>
                </a:solidFill>
                <a:latin typeface="Baskerville Old Face" panose="02020602080505020303" pitchFamily="18" charset="0"/>
              </a:rPr>
              <a:t>I S T O G R A M</a:t>
            </a:r>
          </a:p>
        </p:txBody>
      </p:sp>
    </p:spTree>
    <p:extLst>
      <p:ext uri="{BB962C8B-B14F-4D97-AF65-F5344CB8AC3E}">
        <p14:creationId xmlns:p14="http://schemas.microsoft.com/office/powerpoint/2010/main" val="3770845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68438" y="3185022"/>
            <a:ext cx="3174267" cy="461665"/>
          </a:xfrm>
          <a:prstGeom prst="rect">
            <a:avLst/>
          </a:prstGeom>
        </p:spPr>
        <p:txBody>
          <a:bodyPr wrap="none">
            <a:spAutoFit/>
          </a:bodyPr>
          <a:lstStyle/>
          <a:p>
            <a:r>
              <a:rPr lang="en-IN" sz="2400" dirty="0" smtClean="0">
                <a:solidFill>
                  <a:schemeClr val="bg1"/>
                </a:solidFill>
                <a:latin typeface="Baskerville Old Face" panose="02020602080505020303" pitchFamily="18" charset="0"/>
              </a:rPr>
              <a:t>S C A T </a:t>
            </a:r>
            <a:r>
              <a:rPr lang="en-IN" sz="2400" dirty="0" err="1" smtClean="0">
                <a:solidFill>
                  <a:schemeClr val="bg1"/>
                </a:solidFill>
                <a:latin typeface="Baskerville Old Face" panose="02020602080505020303" pitchFamily="18" charset="0"/>
              </a:rPr>
              <a:t>T</a:t>
            </a:r>
            <a:r>
              <a:rPr lang="en-IN" sz="2400" dirty="0" smtClean="0">
                <a:solidFill>
                  <a:schemeClr val="bg1"/>
                </a:solidFill>
                <a:latin typeface="Baskerville Old Face" panose="02020602080505020303" pitchFamily="18" charset="0"/>
              </a:rPr>
              <a:t> E R P L O T</a:t>
            </a:r>
            <a:endParaRPr lang="en-IN" sz="2400" dirty="0">
              <a:solidFill>
                <a:schemeClr val="bg1"/>
              </a:solidFill>
              <a:latin typeface="Baskerville Old Face" panose="02020602080505020303" pitchFamily="18" charset="0"/>
            </a:endParaRPr>
          </a:p>
        </p:txBody>
      </p:sp>
      <p:pic>
        <p:nvPicPr>
          <p:cNvPr id="3" name="Picture 2"/>
          <p:cNvPicPr>
            <a:picLocks noChangeAspect="1"/>
          </p:cNvPicPr>
          <p:nvPr/>
        </p:nvPicPr>
        <p:blipFill>
          <a:blip r:embed="rId2"/>
          <a:stretch>
            <a:fillRect/>
          </a:stretch>
        </p:blipFill>
        <p:spPr>
          <a:xfrm>
            <a:off x="1458695" y="437614"/>
            <a:ext cx="3759850" cy="2331323"/>
          </a:xfrm>
          <a:prstGeom prst="rect">
            <a:avLst/>
          </a:prstGeom>
        </p:spPr>
      </p:pic>
      <p:pic>
        <p:nvPicPr>
          <p:cNvPr id="4" name="Picture 3"/>
          <p:cNvPicPr>
            <a:picLocks noChangeAspect="1"/>
          </p:cNvPicPr>
          <p:nvPr/>
        </p:nvPicPr>
        <p:blipFill>
          <a:blip r:embed="rId3"/>
          <a:stretch>
            <a:fillRect/>
          </a:stretch>
        </p:blipFill>
        <p:spPr>
          <a:xfrm>
            <a:off x="6585528" y="437615"/>
            <a:ext cx="4174837" cy="2331322"/>
          </a:xfrm>
          <a:prstGeom prst="rect">
            <a:avLst/>
          </a:prstGeom>
        </p:spPr>
      </p:pic>
      <p:pic>
        <p:nvPicPr>
          <p:cNvPr id="5" name="Picture 4"/>
          <p:cNvPicPr>
            <a:picLocks noChangeAspect="1"/>
          </p:cNvPicPr>
          <p:nvPr/>
        </p:nvPicPr>
        <p:blipFill>
          <a:blip r:embed="rId4"/>
          <a:stretch>
            <a:fillRect/>
          </a:stretch>
        </p:blipFill>
        <p:spPr>
          <a:xfrm>
            <a:off x="6585528" y="4062773"/>
            <a:ext cx="4165090" cy="2421153"/>
          </a:xfrm>
          <a:prstGeom prst="rect">
            <a:avLst/>
          </a:prstGeom>
        </p:spPr>
      </p:pic>
      <p:pic>
        <p:nvPicPr>
          <p:cNvPr id="6" name="Content Placeholder 6"/>
          <p:cNvPicPr>
            <a:picLocks noChangeAspect="1"/>
          </p:cNvPicPr>
          <p:nvPr/>
        </p:nvPicPr>
        <p:blipFill>
          <a:blip r:embed="rId5"/>
          <a:stretch>
            <a:fillRect/>
          </a:stretch>
        </p:blipFill>
        <p:spPr>
          <a:xfrm>
            <a:off x="1371600" y="4062773"/>
            <a:ext cx="3846945" cy="2421152"/>
          </a:xfrm>
          <a:prstGeom prst="rect">
            <a:avLst/>
          </a:prstGeom>
        </p:spPr>
      </p:pic>
    </p:spTree>
    <p:extLst>
      <p:ext uri="{BB962C8B-B14F-4D97-AF65-F5344CB8AC3E}">
        <p14:creationId xmlns:p14="http://schemas.microsoft.com/office/powerpoint/2010/main" val="3724981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36767" y="72448"/>
            <a:ext cx="2970685" cy="584775"/>
          </a:xfrm>
          <a:prstGeom prst="rect">
            <a:avLst/>
          </a:prstGeom>
        </p:spPr>
        <p:txBody>
          <a:bodyPr wrap="none">
            <a:spAutoFit/>
          </a:bodyPr>
          <a:lstStyle/>
          <a:p>
            <a:r>
              <a:rPr lang="en-IN" sz="3200" b="1" dirty="0">
                <a:solidFill>
                  <a:schemeClr val="bg1"/>
                </a:solidFill>
                <a:latin typeface="Baskerville Old Face" panose="02020602080505020303" pitchFamily="18" charset="0"/>
              </a:rPr>
              <a:t>L I N E P L O T</a:t>
            </a:r>
          </a:p>
        </p:txBody>
      </p:sp>
      <p:pic>
        <p:nvPicPr>
          <p:cNvPr id="5" name="Picture 4"/>
          <p:cNvPicPr>
            <a:picLocks noChangeAspect="1"/>
          </p:cNvPicPr>
          <p:nvPr/>
        </p:nvPicPr>
        <p:blipFill>
          <a:blip r:embed="rId2"/>
          <a:stretch>
            <a:fillRect/>
          </a:stretch>
        </p:blipFill>
        <p:spPr>
          <a:xfrm>
            <a:off x="2145662" y="1274619"/>
            <a:ext cx="7752893" cy="4616393"/>
          </a:xfrm>
          <a:prstGeom prst="rect">
            <a:avLst/>
          </a:prstGeom>
        </p:spPr>
      </p:pic>
    </p:spTree>
    <p:extLst>
      <p:ext uri="{BB962C8B-B14F-4D97-AF65-F5344CB8AC3E}">
        <p14:creationId xmlns:p14="http://schemas.microsoft.com/office/powerpoint/2010/main" val="40668943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1154</TotalTime>
  <Words>1258</Words>
  <Application>Microsoft Office PowerPoint</Application>
  <PresentationFormat>Widescreen</PresentationFormat>
  <Paragraphs>231</Paragraphs>
  <Slides>33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Baskerville Old Face</vt:lpstr>
      <vt:lpstr>Franklin Gothic Book</vt:lpstr>
      <vt:lpstr>Trebuchet MS</vt:lpstr>
      <vt:lpstr>Tw Cen MT</vt:lpstr>
      <vt:lpstr>Circuit</vt:lpstr>
      <vt:lpstr>Predictive Analysis of ccpp-Energy Production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Support vector Regressor model building</vt:lpstr>
      <vt:lpstr>Support vector Regressor model building</vt:lpstr>
      <vt:lpstr>Support vector Regressor model building</vt:lpstr>
      <vt:lpstr>Random forest regressor MODEL BUILDING </vt:lpstr>
      <vt:lpstr>Estimaters in Random forest regressor</vt:lpstr>
      <vt:lpstr>Estimaters GridSearchCV with cross validation </vt:lpstr>
      <vt:lpstr>Decision Tree Regressor Model building </vt:lpstr>
      <vt:lpstr>K-Nearest Neighbors (KNN) Regressor</vt:lpstr>
      <vt:lpstr>Boosting Techniques Gradient Boosting Regressor</vt:lpstr>
      <vt:lpstr>AdaBoost Regressor model</vt:lpstr>
      <vt:lpstr>XGB Regressor model building </vt:lpstr>
      <vt:lpstr>Bagging model building</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Analysis of Energy Production</dc:title>
  <dc:creator>Hp</dc:creator>
  <cp:lastModifiedBy>Hp</cp:lastModifiedBy>
  <cp:revision>54</cp:revision>
  <dcterms:created xsi:type="dcterms:W3CDTF">2023-12-24T12:07:10Z</dcterms:created>
  <dcterms:modified xsi:type="dcterms:W3CDTF">2024-01-06T13:35:57Z</dcterms:modified>
</cp:coreProperties>
</file>